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tags/tag6.xml" ContentType="application/vnd.openxmlformats-officedocument.presentationml.tags+xml"/>
  <Override PartName="/ppt/notesSlides/notesSlide2.xml" ContentType="application/vnd.openxmlformats-officedocument.presentationml.notesSlide+xml"/>
  <Override PartName="/ppt/diagrams/colors1.xml" ContentType="application/vnd.openxmlformats-officedocument.drawingml.diagramColors+xml"/>
  <Override PartName="/ppt/tags/tag8.xml" ContentType="application/vnd.openxmlformats-officedocument.presentationml.tags+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tags/tag4.xml" ContentType="application/vnd.openxmlformats-officedocument.presentationml.tags+xml"/>
  <Override PartName="/ppt/slideLayouts/slideLayout4.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charts/colors4.xml" ContentType="application/vnd.ms-office.chartcolorstyl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charts/chart1.xml" ContentType="application/vnd.openxmlformats-officedocument.drawingml.chart+xml"/>
  <Override PartName="/ppt/charts/style3.xml" ContentType="application/vnd.ms-office.chart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drawings/drawing3.xml" ContentType="application/vnd.openxmlformats-officedocument.drawingml.chartshapes+xml"/>
  <Override PartName="/ppt/tags/tag7.xml" ContentType="application/vnd.openxmlformats-officedocument.presentationml.tags+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diagrams/drawing1.xml" ContentType="application/vnd.ms-office.drawingml.diagramDrawing+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Default Extension="wdp" ContentType="image/vnd.ms-photo"/>
  <Override PartName="/ppt/charts/colors1.xml" ContentType="application/vnd.ms-office.chartcolorstyle+xml"/>
  <Default Extension="gif" ContentType="image/gif"/>
  <Default Extension="vml" ContentType="application/vnd.openxmlformats-officedocument.vmlDrawing"/>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05" r:id="rId1"/>
    <p:sldMasterId id="2147483713" r:id="rId2"/>
  </p:sldMasterIdLst>
  <p:notesMasterIdLst>
    <p:notesMasterId r:id="rId40"/>
  </p:notesMasterIdLst>
  <p:handoutMasterIdLst>
    <p:handoutMasterId r:id="rId41"/>
  </p:handoutMasterIdLst>
  <p:sldIdLst>
    <p:sldId id="404" r:id="rId3"/>
    <p:sldId id="557" r:id="rId4"/>
    <p:sldId id="633" r:id="rId5"/>
    <p:sldId id="1186" r:id="rId6"/>
    <p:sldId id="1196" r:id="rId7"/>
    <p:sldId id="865" r:id="rId8"/>
    <p:sldId id="655" r:id="rId9"/>
    <p:sldId id="654" r:id="rId10"/>
    <p:sldId id="649" r:id="rId11"/>
    <p:sldId id="648" r:id="rId12"/>
    <p:sldId id="1187" r:id="rId13"/>
    <p:sldId id="646" r:id="rId14"/>
    <p:sldId id="1188" r:id="rId15"/>
    <p:sldId id="1189" r:id="rId16"/>
    <p:sldId id="747" r:id="rId17"/>
    <p:sldId id="1190" r:id="rId18"/>
    <p:sldId id="1194" r:id="rId19"/>
    <p:sldId id="1195" r:id="rId20"/>
    <p:sldId id="1202" r:id="rId21"/>
    <p:sldId id="1198" r:id="rId22"/>
    <p:sldId id="1199" r:id="rId23"/>
    <p:sldId id="1200" r:id="rId24"/>
    <p:sldId id="1201" r:id="rId25"/>
    <p:sldId id="1192" r:id="rId26"/>
    <p:sldId id="1001" r:id="rId27"/>
    <p:sldId id="1002" r:id="rId28"/>
    <p:sldId id="1197" r:id="rId29"/>
    <p:sldId id="647" r:id="rId30"/>
    <p:sldId id="652" r:id="rId31"/>
    <p:sldId id="1203" r:id="rId32"/>
    <p:sldId id="1204" r:id="rId33"/>
    <p:sldId id="1205" r:id="rId34"/>
    <p:sldId id="653" r:id="rId35"/>
    <p:sldId id="871" r:id="rId36"/>
    <p:sldId id="524" r:id="rId37"/>
    <p:sldId id="340" r:id="rId38"/>
    <p:sldId id="426" r:id="rId39"/>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xmlns="">
        <p15:guide id="1" orient="horz" pos="431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4F6F9"/>
    <a:srgbClr val="1E2A63"/>
    <a:srgbClr val="FF3300"/>
    <a:srgbClr val="0070C0"/>
    <a:srgbClr val="CDDDFF"/>
    <a:srgbClr val="37609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09" autoAdjust="0"/>
    <p:restoredTop sz="94513" autoAdjust="0"/>
  </p:normalViewPr>
  <p:slideViewPr>
    <p:cSldViewPr>
      <p:cViewPr varScale="1">
        <p:scale>
          <a:sx n="70" d="100"/>
          <a:sy n="70" d="100"/>
        </p:scale>
        <p:origin x="-708" y="-108"/>
      </p:cViewPr>
      <p:guideLst>
        <p:guide orient="horz" pos="4319"/>
        <p:guide pos="3840"/>
      </p:guideLst>
    </p:cSldViewPr>
  </p:slideViewPr>
  <p:notesTextViewPr>
    <p:cViewPr>
      <p:scale>
        <a:sx n="1" d="1"/>
        <a:sy n="1" d="1"/>
      </p:scale>
      <p:origin x="0" y="0"/>
    </p:cViewPr>
  </p:notesTextViewPr>
  <p:sorterViewPr>
    <p:cViewPr>
      <p:scale>
        <a:sx n="100" d="100"/>
        <a:sy n="100" d="100"/>
      </p:scale>
      <p:origin x="0" y="260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openxmlformats.org/officeDocument/2006/relationships/chartUserShapes" Target="../drawings/drawing1.xml"/><Relationship Id="rId1" Type="http://schemas.openxmlformats.org/officeDocument/2006/relationships/package" Target="../embeddings/Microsoft_Office_Excel____2.xlsx"/><Relationship Id="rId4" Type="http://schemas.microsoft.com/office/2011/relationships/chartColorStyle" Target="colors2.xm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openxmlformats.org/officeDocument/2006/relationships/chartUserShapes" Target="../drawings/drawing2.xml"/><Relationship Id="rId1" Type="http://schemas.openxmlformats.org/officeDocument/2006/relationships/package" Target="../embeddings/Microsoft_Office_Excel____3.xlsx"/><Relationship Id="rId4" Type="http://schemas.microsoft.com/office/2011/relationships/chartColorStyle" Target="colors3.xm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openxmlformats.org/officeDocument/2006/relationships/chartUserShapes" Target="../drawings/drawing3.xml"/><Relationship Id="rId1" Type="http://schemas.openxmlformats.org/officeDocument/2006/relationships/package" Target="../embeddings/Microsoft_Office_Excel____4.xlsx"/><Relationship Id="rId4" Type="http://schemas.microsoft.com/office/2011/relationships/chartColorStyle" Target="colors4.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ltLang="zh-CN" sz="1862" b="0" i="0" u="none" strike="noStrike" baseline="0" dirty="0" smtClean="0">
                <a:solidFill>
                  <a:schemeClr val="tx1"/>
                </a:solidFill>
                <a:latin typeface="Arial" pitchFamily="34" charset="0"/>
                <a:cs typeface="Arial" pitchFamily="34" charset="0"/>
              </a:rPr>
              <a:t>The output of rare earth permanent magnet materials in China </a:t>
            </a:r>
            <a:endParaRPr lang="en-US" altLang="zh-CN" dirty="0">
              <a:solidFill>
                <a:schemeClr val="tx1"/>
              </a:solidFill>
              <a:latin typeface="Arial" pitchFamily="34" charset="0"/>
              <a:ea typeface="微软雅黑" panose="020B0503020204020204" pitchFamily="34" charset="-122"/>
              <a:cs typeface="Arial" pitchFamily="34" charset="0"/>
            </a:endParaRPr>
          </a:p>
        </c:rich>
      </c:tx>
      <c:layout>
        <c:manualLayout>
          <c:xMode val="edge"/>
          <c:yMode val="edge"/>
          <c:x val="0.31137500000000035"/>
          <c:y val="3.0922006202036383E-2"/>
        </c:manualLayout>
      </c:layout>
      <c:spPr>
        <a:noFill/>
        <a:ln>
          <a:noFill/>
        </a:ln>
        <a:effectLst/>
      </c:spPr>
    </c:title>
    <c:plotArea>
      <c:layout/>
      <c:barChart>
        <c:barDir val="col"/>
        <c:grouping val="clustered"/>
        <c:ser>
          <c:idx val="0"/>
          <c:order val="0"/>
          <c:tx>
            <c:strRef>
              <c:f>Sheet1!$B$1</c:f>
              <c:strCache>
                <c:ptCount val="1"/>
                <c:pt idx="0">
                  <c:v>系列 1</c:v>
                </c:pt>
              </c:strCache>
            </c:strRef>
          </c:tx>
          <c:spPr>
            <a:solidFill>
              <a:schemeClr val="accent1"/>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2017</c:v>
                </c:pt>
                <c:pt idx="1">
                  <c:v>2018</c:v>
                </c:pt>
                <c:pt idx="2">
                  <c:v>2019</c:v>
                </c:pt>
                <c:pt idx="3">
                  <c:v>2020</c:v>
                </c:pt>
                <c:pt idx="4">
                  <c:v>2021</c:v>
                </c:pt>
                <c:pt idx="5">
                  <c:v>2022</c:v>
                </c:pt>
                <c:pt idx="6">
                  <c:v>2023E</c:v>
                </c:pt>
              </c:strCache>
            </c:strRef>
          </c:cat>
          <c:val>
            <c:numRef>
              <c:f>Sheet1!$B$2:$B$8</c:f>
              <c:numCache>
                <c:formatCode>General</c:formatCode>
                <c:ptCount val="7"/>
                <c:pt idx="0">
                  <c:v>15.75</c:v>
                </c:pt>
                <c:pt idx="1">
                  <c:v>16.54</c:v>
                </c:pt>
                <c:pt idx="2">
                  <c:v>18.03</c:v>
                </c:pt>
                <c:pt idx="3">
                  <c:v>19.62</c:v>
                </c:pt>
                <c:pt idx="4">
                  <c:v>21.330000000000005</c:v>
                </c:pt>
                <c:pt idx="5">
                  <c:v>24.6</c:v>
                </c:pt>
                <c:pt idx="6">
                  <c:v>26.7</c:v>
                </c:pt>
              </c:numCache>
            </c:numRef>
          </c:val>
          <c:extLst xmlns:c16r2="http://schemas.microsoft.com/office/drawing/2015/06/chart">
            <c:ext xmlns:c16="http://schemas.microsoft.com/office/drawing/2014/chart" uri="{C3380CC4-5D6E-409C-BE32-E72D297353CC}">
              <c16:uniqueId val="{00000000-D003-4BC3-B1A2-BF9AD137E053}"/>
            </c:ext>
          </c:extLst>
        </c:ser>
        <c:gapWidth val="219"/>
        <c:overlap val="-27"/>
        <c:axId val="221226112"/>
        <c:axId val="221227648"/>
      </c:barChart>
      <c:catAx>
        <c:axId val="22122611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221227648"/>
        <c:crosses val="autoZero"/>
        <c:auto val="1"/>
        <c:lblAlgn val="ctr"/>
        <c:lblOffset val="100"/>
      </c:catAx>
      <c:valAx>
        <c:axId val="22122764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221226112"/>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62" b="1" i="0" u="none" strike="noStrike" kern="1200" spc="0" baseline="0">
                <a:solidFill>
                  <a:prstClr val="black"/>
                </a:solidFill>
                <a:latin typeface="微软雅黑" panose="020B0503020204020204" pitchFamily="34" charset="-122"/>
                <a:ea typeface="微软雅黑" panose="020B0503020204020204" pitchFamily="34" charset="-122"/>
                <a:cs typeface="+mn-cs"/>
              </a:defRPr>
            </a:pPr>
            <a:r>
              <a:rPr lang="en-US" altLang="zh-CN" sz="1800" b="1" dirty="0" smtClean="0"/>
              <a:t>Rare earth permanent magnet</a:t>
            </a:r>
            <a:endParaRPr lang="zh-CN" altLang="en-US" dirty="0"/>
          </a:p>
        </c:rich>
      </c:tx>
      <c:layout/>
      <c:spPr>
        <a:noFill/>
        <a:ln>
          <a:noFill/>
        </a:ln>
        <a:effectLst/>
      </c:spPr>
    </c:title>
    <c:plotArea>
      <c:layout/>
      <c:pieChart>
        <c:varyColors val="1"/>
        <c:ser>
          <c:idx val="0"/>
          <c:order val="0"/>
          <c:tx>
            <c:strRef>
              <c:f>Sheet1!$B$1</c:f>
              <c:strCache>
                <c:ptCount val="1"/>
                <c:pt idx="0">
                  <c:v>稀土永磁</c:v>
                </c:pt>
              </c:strCache>
            </c:strRef>
          </c:tx>
          <c:dPt>
            <c:idx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CF4-4849-89EF-EA8D3B979ED8}"/>
              </c:ext>
            </c:extLst>
          </c:dPt>
          <c:dPt>
            <c:idx val="1"/>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B5CB-430D-86D9-D4AFA1C119E6}"/>
              </c:ext>
            </c:extLst>
          </c:dPt>
          <c:dLbls>
            <c:dLbl>
              <c:idx val="0"/>
              <c:layout>
                <c:manualLayout>
                  <c:x val="-4.9431745529322738E-2"/>
                  <c:y val="-0.20207422101295502"/>
                </c:manualLayout>
              </c:layout>
              <c:showVal val="1"/>
              <c:extLst xmlns:c16r2="http://schemas.microsoft.com/office/drawing/2015/06/chart">
                <c:ext xmlns:c16="http://schemas.microsoft.com/office/drawing/2014/chart" uri="{C3380CC4-5D6E-409C-BE32-E72D297353CC}">
                  <c16:uniqueId val="{00000001-0CF4-4849-89EF-EA8D3B979ED8}"/>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Sheet1!$A$2:$A$3</c:f>
              <c:strCache>
                <c:ptCount val="2"/>
                <c:pt idx="0">
                  <c:v>烧结钕铁硼</c:v>
                </c:pt>
                <c:pt idx="1">
                  <c:v>其他永磁</c:v>
                </c:pt>
              </c:strCache>
            </c:strRef>
          </c:cat>
          <c:val>
            <c:numRef>
              <c:f>Sheet1!$B$2:$B$3</c:f>
              <c:numCache>
                <c:formatCode>0%</c:formatCode>
                <c:ptCount val="2"/>
                <c:pt idx="0">
                  <c:v>0.9</c:v>
                </c:pt>
                <c:pt idx="1">
                  <c:v>0.1</c:v>
                </c:pt>
              </c:numCache>
            </c:numRef>
          </c:val>
          <c:extLst xmlns:c16r2="http://schemas.microsoft.com/office/drawing/2015/06/chart">
            <c:ext xmlns:c16="http://schemas.microsoft.com/office/drawing/2014/chart" uri="{C3380CC4-5D6E-409C-BE32-E72D297353CC}">
              <c16:uniqueId val="{00000000-0CF4-4849-89EF-EA8D3B979ED8}"/>
            </c:ext>
          </c:extLst>
        </c:ser>
        <c:firstSliceAng val="0"/>
      </c:pieChart>
      <c:spPr>
        <a:noFill/>
        <a:ln>
          <a:noFill/>
        </a:ln>
        <a:effectLst/>
      </c:spPr>
    </c:plotArea>
    <c:legend>
      <c:legendPos val="b"/>
      <c:layout/>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solidFill>
            <a:schemeClr val="tx1"/>
          </a:solidFill>
          <a:latin typeface="微软雅黑" panose="020B0503020204020204" pitchFamily="34" charset="-122"/>
          <a:ea typeface="微软雅黑" panose="020B0503020204020204" pitchFamily="34" charset="-122"/>
        </a:defRPr>
      </a:pPr>
      <a:endParaRPr lang="zh-CN"/>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62" b="1" i="0" u="none" strike="noStrike" kern="1200" spc="0" baseline="0">
                <a:solidFill>
                  <a:prstClr val="black"/>
                </a:solidFill>
                <a:latin typeface="微软雅黑" panose="020B0503020204020204" pitchFamily="34" charset="-122"/>
                <a:ea typeface="微软雅黑" panose="020B0503020204020204" pitchFamily="34" charset="-122"/>
                <a:cs typeface="+mn-cs"/>
              </a:defRPr>
            </a:pPr>
            <a:r>
              <a:rPr lang="en-US" altLang="zh-CN" sz="1800" b="1" dirty="0" smtClean="0"/>
              <a:t>Sintered </a:t>
            </a:r>
            <a:r>
              <a:rPr lang="en-US" altLang="zh-CN" sz="1800" b="1" dirty="0" err="1" smtClean="0"/>
              <a:t>NdFeB</a:t>
            </a:r>
            <a:endParaRPr lang="zh-CN" altLang="zh-CN" sz="1800" dirty="0" smtClean="0"/>
          </a:p>
          <a:p>
            <a:pPr marL="0" marR="0" indent="0" algn="ctr" defTabSz="914400" rtl="0" eaLnBrk="1" fontAlgn="auto" latinLnBrk="0" hangingPunct="1">
              <a:lnSpc>
                <a:spcPct val="100000"/>
              </a:lnSpc>
              <a:spcBef>
                <a:spcPts val="0"/>
              </a:spcBef>
              <a:spcAft>
                <a:spcPts val="0"/>
              </a:spcAft>
              <a:buClrTx/>
              <a:buSzTx/>
              <a:buFontTx/>
              <a:buNone/>
              <a:tabLst/>
              <a:defRPr sz="1862" b="1" i="0" u="none" strike="noStrike" kern="1200" spc="0" baseline="0">
                <a:solidFill>
                  <a:prstClr val="black"/>
                </a:solidFill>
                <a:latin typeface="微软雅黑" panose="020B0503020204020204" pitchFamily="34" charset="-122"/>
                <a:ea typeface="微软雅黑" panose="020B0503020204020204" pitchFamily="34" charset="-122"/>
                <a:cs typeface="+mn-cs"/>
              </a:defRPr>
            </a:pPr>
            <a:endParaRPr lang="zh-CN" altLang="en-US" dirty="0"/>
          </a:p>
        </c:rich>
      </c:tx>
      <c:layout/>
      <c:spPr>
        <a:noFill/>
        <a:ln>
          <a:noFill/>
        </a:ln>
        <a:effectLst/>
      </c:spPr>
    </c:title>
    <c:plotArea>
      <c:layout/>
      <c:pieChart>
        <c:varyColors val="1"/>
        <c:ser>
          <c:idx val="0"/>
          <c:order val="0"/>
          <c:tx>
            <c:strRef>
              <c:f>Sheet1!$B$1</c:f>
              <c:strCache>
                <c:ptCount val="1"/>
                <c:pt idx="0">
                  <c:v>稀土永磁</c:v>
                </c:pt>
              </c:strCache>
            </c:strRef>
          </c:tx>
          <c:dPt>
            <c:idx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4EFD-4388-9CE8-5A83D83DF099}"/>
              </c:ext>
            </c:extLst>
          </c:dPt>
          <c:dPt>
            <c:idx val="1"/>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4EFD-4388-9CE8-5A83D83DF099}"/>
              </c:ext>
            </c:extLst>
          </c:dPt>
          <c:dLbls>
            <c:dLbl>
              <c:idx val="0"/>
              <c:layout>
                <c:manualLayout>
                  <c:x val="-0.15924645689263081"/>
                  <c:y val="0.12323654727386199"/>
                </c:manualLayout>
              </c:layout>
              <c:showVal val="1"/>
              <c:extLst xmlns:c16r2="http://schemas.microsoft.com/office/drawing/2015/06/chart">
                <c:ext xmlns:c16="http://schemas.microsoft.com/office/drawing/2014/chart" uri="{C3380CC4-5D6E-409C-BE32-E72D297353CC}">
                  <c16:uniqueId val="{00000001-4EFD-4388-9CE8-5A83D83DF099}"/>
                </c:ext>
                <c:ext xmlns:c15="http://schemas.microsoft.com/office/drawing/2012/chart" uri="{CE6537A1-D6FC-4f65-9D91-7224C49458BB}">
                  <c15:layout/>
                </c:ext>
              </c:extLst>
            </c:dLbl>
            <c:dLbl>
              <c:idx val="1"/>
              <c:layout>
                <c:manualLayout>
                  <c:x val="0.19211269502550032"/>
                  <c:y val="-8.3213672464299226E-2"/>
                </c:manualLayout>
              </c:layout>
              <c:showVal val="1"/>
              <c:extLst xmlns:c16r2="http://schemas.microsoft.com/office/drawing/2015/06/chart">
                <c:ext xmlns:c16="http://schemas.microsoft.com/office/drawing/2014/chart" uri="{C3380CC4-5D6E-409C-BE32-E72D297353CC}">
                  <c16:uniqueId val="{00000003-4EFD-4388-9CE8-5A83D83DF099}"/>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0">
                  <c:v>稀土元素</c:v>
                </c:pt>
                <c:pt idx="1">
                  <c:v>其他元素</c:v>
                </c:pt>
              </c:strCache>
            </c:strRef>
          </c:cat>
          <c:val>
            <c:numRef>
              <c:f>Sheet1!$B$2:$B$3</c:f>
              <c:numCache>
                <c:formatCode>0%</c:formatCode>
                <c:ptCount val="2"/>
                <c:pt idx="0">
                  <c:v>0.30000000000000027</c:v>
                </c:pt>
                <c:pt idx="1">
                  <c:v>0.70000000000000051</c:v>
                </c:pt>
              </c:numCache>
            </c:numRef>
          </c:val>
          <c:extLst xmlns:c16r2="http://schemas.microsoft.com/office/drawing/2015/06/chart">
            <c:ext xmlns:c16="http://schemas.microsoft.com/office/drawing/2014/chart" uri="{C3380CC4-5D6E-409C-BE32-E72D297353CC}">
              <c16:uniqueId val="{00000004-4EFD-4388-9CE8-5A83D83DF099}"/>
            </c:ext>
          </c:extLst>
        </c:ser>
        <c:firstSliceAng val="0"/>
      </c:pieChart>
      <c:spPr>
        <a:noFill/>
        <a:ln>
          <a:noFill/>
        </a:ln>
        <a:effectLst/>
      </c:spPr>
    </c:plotArea>
    <c:legend>
      <c:legendPos val="b"/>
      <c:layout/>
      <c:spPr>
        <a:solidFill>
          <a:schemeClr val="bg1"/>
        </a:solidFill>
        <a:ln>
          <a:noFill/>
        </a:ln>
        <a:effectLst/>
      </c:spPr>
      <c:txPr>
        <a:bodyPr rot="0" spcFirstLastPara="1" vertOverflow="ellipsis" vert="horz" wrap="square" anchor="ctr" anchorCtr="1"/>
        <a:lstStyle/>
        <a:p>
          <a:pPr>
            <a:defRPr sz="1197" b="1"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solidFill>
            <a:schemeClr val="tx1"/>
          </a:solidFill>
          <a:latin typeface="微软雅黑" panose="020B0503020204020204" pitchFamily="34" charset="-122"/>
          <a:ea typeface="微软雅黑" panose="020B0503020204020204" pitchFamily="34" charset="-122"/>
        </a:defRPr>
      </a:pPr>
      <a:endParaRPr lang="zh-CN"/>
    </a:p>
  </c:tx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chart>
    <c:title>
      <c:tx>
        <c:rich>
          <a:bodyPr rot="0" spcFirstLastPara="1" vertOverflow="ellipsis" vert="horz" wrap="square" anchor="ctr" anchorCtr="1"/>
          <a:lstStyle/>
          <a:p>
            <a:pPr>
              <a:defRPr sz="1862" b="1" i="0" u="none" strike="noStrike" kern="1200" spc="0" baseline="0">
                <a:solidFill>
                  <a:schemeClr val="tx1"/>
                </a:solidFill>
                <a:latin typeface="微软雅黑" panose="020B0503020204020204" pitchFamily="34" charset="-122"/>
                <a:ea typeface="微软雅黑" panose="020B0503020204020204" pitchFamily="34" charset="-122"/>
                <a:cs typeface="+mn-cs"/>
              </a:defRPr>
            </a:pPr>
            <a:r>
              <a:rPr lang="en-US" altLang="zh-CN" sz="1862" b="1" i="0" u="none" strike="noStrike" baseline="0" dirty="0" smtClean="0"/>
              <a:t>Rare earth elements</a:t>
            </a:r>
            <a:endParaRPr lang="zh-CN" altLang="en-US" dirty="0"/>
          </a:p>
        </c:rich>
      </c:tx>
      <c:layout/>
      <c:spPr>
        <a:noFill/>
        <a:ln>
          <a:noFill/>
        </a:ln>
        <a:effectLst/>
      </c:spPr>
    </c:title>
    <c:plotArea>
      <c:layout/>
      <c:pieChart>
        <c:varyColors val="1"/>
        <c:ser>
          <c:idx val="0"/>
          <c:order val="0"/>
          <c:tx>
            <c:strRef>
              <c:f>Sheet1!$B$1</c:f>
              <c:strCache>
                <c:ptCount val="1"/>
                <c:pt idx="0">
                  <c:v>稀土永磁</c:v>
                </c:pt>
              </c:strCache>
            </c:strRef>
          </c:tx>
          <c:dPt>
            <c:idx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D87D-4541-AC20-A8BB1395FC7C}"/>
              </c:ext>
            </c:extLst>
          </c:dPt>
          <c:dPt>
            <c:idx val="1"/>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D87D-4541-AC20-A8BB1395FC7C}"/>
              </c:ext>
            </c:extLst>
          </c:dPt>
          <c:dPt>
            <c:idx val="2"/>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D87D-4541-AC20-A8BB1395FC7C}"/>
              </c:ext>
            </c:extLst>
          </c:dPt>
          <c:dLbls>
            <c:dLbl>
              <c:idx val="0"/>
              <c:layout>
                <c:manualLayout>
                  <c:x val="-9.601972946402193E-2"/>
                  <c:y val="-0.18884227550742355"/>
                </c:manualLayout>
              </c:layout>
              <c:showVal val="1"/>
              <c:extLst xmlns:c16r2="http://schemas.microsoft.com/office/drawing/2015/06/chart">
                <c:ext xmlns:c16="http://schemas.microsoft.com/office/drawing/2014/chart" uri="{C3380CC4-5D6E-409C-BE32-E72D297353CC}">
                  <c16:uniqueId val="{00000001-D87D-4541-AC20-A8BB1395FC7C}"/>
                </c:ext>
                <c:ext xmlns:c15="http://schemas.microsoft.com/office/drawing/2012/chart" uri="{CE6537A1-D6FC-4f65-9D91-7224C49458BB}">
                  <c15:layout/>
                </c:ext>
              </c:extLst>
            </c:dLbl>
            <c:dLbl>
              <c:idx val="1"/>
              <c:layout>
                <c:manualLayout>
                  <c:x val="0.16881876856449932"/>
                  <c:y val="1.5136094692180423E-2"/>
                </c:manualLayout>
              </c:layout>
              <c:showVal val="1"/>
              <c:extLst xmlns:c16r2="http://schemas.microsoft.com/office/drawing/2015/06/chart">
                <c:ext xmlns:c16="http://schemas.microsoft.com/office/drawing/2014/chart" uri="{C3380CC4-5D6E-409C-BE32-E72D297353CC}">
                  <c16:uniqueId val="{00000003-D87D-4541-AC20-A8BB1395FC7C}"/>
                </c:ext>
                <c:ext xmlns:c15="http://schemas.microsoft.com/office/drawing/2012/chart" uri="{CE6537A1-D6FC-4f65-9D91-7224C49458BB}">
                  <c15:layout/>
                </c:ext>
              </c:extLst>
            </c:dLbl>
            <c:dLbl>
              <c:idx val="2"/>
              <c:layout>
                <c:manualLayout>
                  <c:x val="-4.6763933986370534E-2"/>
                  <c:y val="0.13010613852067296"/>
                </c:manualLayout>
              </c:layout>
              <c:showVal val="1"/>
              <c:extLst xmlns:c16r2="http://schemas.microsoft.com/office/drawing/2015/06/chart">
                <c:ext xmlns:c16="http://schemas.microsoft.com/office/drawing/2014/chart" uri="{C3380CC4-5D6E-409C-BE32-E72D297353CC}">
                  <c16:uniqueId val="{00000005-D87D-4541-AC20-A8BB1395FC7C}"/>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Sheet1!$A$2:$A$4</c:f>
              <c:strCache>
                <c:ptCount val="3"/>
                <c:pt idx="0">
                  <c:v>镨钕</c:v>
                </c:pt>
                <c:pt idx="1">
                  <c:v>镧铈</c:v>
                </c:pt>
                <c:pt idx="2">
                  <c:v>镝铽</c:v>
                </c:pt>
              </c:strCache>
            </c:strRef>
          </c:cat>
          <c:val>
            <c:numRef>
              <c:f>Sheet1!$B$2:$B$4</c:f>
              <c:numCache>
                <c:formatCode>0.0%</c:formatCode>
                <c:ptCount val="3"/>
                <c:pt idx="0" formatCode="0%">
                  <c:v>0.87000000000000055</c:v>
                </c:pt>
                <c:pt idx="1">
                  <c:v>6.5000000000000002E-2</c:v>
                </c:pt>
                <c:pt idx="2">
                  <c:v>6.5000000000000002E-2</c:v>
                </c:pt>
              </c:numCache>
            </c:numRef>
          </c:val>
          <c:extLst xmlns:c16r2="http://schemas.microsoft.com/office/drawing/2015/06/chart">
            <c:ext xmlns:c16="http://schemas.microsoft.com/office/drawing/2014/chart" uri="{C3380CC4-5D6E-409C-BE32-E72D297353CC}">
              <c16:uniqueId val="{00000004-D87D-4541-AC20-A8BB1395FC7C}"/>
            </c:ext>
          </c:extLst>
        </c:ser>
        <c:firstSliceAng val="0"/>
      </c:pieChart>
      <c:spPr>
        <a:noFill/>
        <a:ln>
          <a:noFill/>
        </a:ln>
        <a:effectLst/>
      </c:spPr>
    </c:plotArea>
    <c:legend>
      <c:legendPos val="b"/>
      <c:layout>
        <c:manualLayout>
          <c:xMode val="edge"/>
          <c:yMode val="edge"/>
          <c:x val="0.27808073736041955"/>
          <c:y val="0.8840911358623692"/>
          <c:w val="0.45714915323873839"/>
          <c:h val="8.1864713968079567E-2"/>
        </c:manualLayout>
      </c:layout>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solidFill>
            <a:schemeClr val="tx1"/>
          </a:solidFill>
          <a:latin typeface="微软雅黑" panose="020B0503020204020204" pitchFamily="34" charset="-122"/>
          <a:ea typeface="微软雅黑" panose="020B0503020204020204" pitchFamily="34" charset="-122"/>
        </a:defRPr>
      </a:pPr>
      <a:endParaRPr lang="zh-CN"/>
    </a:p>
  </c:txPr>
  <c:externalData r:id="rId1"/>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9002B8-1DF8-47F6-9392-CB7713B748D5}" type="doc">
      <dgm:prSet loTypeId="urn:microsoft.com/office/officeart/2005/8/layout/hProcess9" loCatId="process" qsTypeId="urn:microsoft.com/office/officeart/2005/8/quickstyle/simple1" qsCatId="simple" csTypeId="urn:microsoft.com/office/officeart/2005/8/colors/accent1_2" csCatId="accent1" phldr="1"/>
      <dgm:spPr/>
    </dgm:pt>
    <dgm:pt modelId="{24020AF2-01A9-4DFF-B67B-3615C92EC1BF}">
      <dgm:prSet phldrT="[文本]"/>
      <dgm:spPr>
        <a:solidFill>
          <a:schemeClr val="accent1">
            <a:lumMod val="60000"/>
            <a:lumOff val="40000"/>
          </a:schemeClr>
        </a:solidFill>
      </dgm:spPr>
      <dgm:t>
        <a:bodyPr/>
        <a:lstStyle/>
        <a:p>
          <a:r>
            <a:rPr lang="en-US" altLang="zh-CN" b="1" dirty="0">
              <a:solidFill>
                <a:schemeClr val="bg1">
                  <a:lumMod val="10000"/>
                </a:schemeClr>
              </a:solidFill>
              <a:latin typeface="Times New Roman" panose="02020603050405020304" pitchFamily="18" charset="0"/>
              <a:cs typeface="Times New Roman" panose="02020603050405020304" pitchFamily="18" charset="0"/>
            </a:rPr>
            <a:t>SmCo</a:t>
          </a:r>
          <a:r>
            <a:rPr lang="en-US" altLang="zh-CN" b="1" baseline="-25000" dirty="0">
              <a:solidFill>
                <a:schemeClr val="bg1">
                  <a:lumMod val="10000"/>
                </a:schemeClr>
              </a:solidFill>
              <a:latin typeface="Times New Roman" panose="02020603050405020304" pitchFamily="18" charset="0"/>
              <a:cs typeface="Times New Roman" panose="02020603050405020304" pitchFamily="18" charset="0"/>
            </a:rPr>
            <a:t>5</a:t>
          </a:r>
          <a:endParaRPr lang="zh-CN" altLang="en-US" b="1" baseline="-25000" dirty="0">
            <a:solidFill>
              <a:schemeClr val="bg1">
                <a:lumMod val="10000"/>
              </a:schemeClr>
            </a:solidFill>
            <a:latin typeface="Times New Roman" panose="02020603050405020304" pitchFamily="18" charset="0"/>
            <a:cs typeface="Times New Roman" panose="02020603050405020304" pitchFamily="18" charset="0"/>
          </a:endParaRPr>
        </a:p>
      </dgm:t>
    </dgm:pt>
    <dgm:pt modelId="{A9A10D96-730A-427B-81CA-06674011E836}" type="parTrans" cxnId="{05A86996-EF0D-4284-8003-46422C9D9DFA}">
      <dgm:prSet/>
      <dgm:spPr/>
      <dgm:t>
        <a:bodyPr/>
        <a:lstStyle/>
        <a:p>
          <a:endParaRPr lang="zh-CN" altLang="en-US" b="1"/>
        </a:p>
      </dgm:t>
    </dgm:pt>
    <dgm:pt modelId="{2F0DB03E-2924-4209-BAD9-B5DA51DC2102}" type="sibTrans" cxnId="{05A86996-EF0D-4284-8003-46422C9D9DFA}">
      <dgm:prSet/>
      <dgm:spPr/>
      <dgm:t>
        <a:bodyPr/>
        <a:lstStyle/>
        <a:p>
          <a:endParaRPr lang="zh-CN" altLang="en-US" b="1"/>
        </a:p>
      </dgm:t>
    </dgm:pt>
    <dgm:pt modelId="{5AFB69B3-67CB-4857-9B91-D036DAA06DDC}">
      <dgm:prSet phldrT="[文本]"/>
      <dgm:spPr>
        <a:solidFill>
          <a:schemeClr val="accent1">
            <a:lumMod val="60000"/>
            <a:lumOff val="40000"/>
          </a:schemeClr>
        </a:solidFill>
      </dgm:spPr>
      <dgm:t>
        <a:bodyPr/>
        <a:lstStyle/>
        <a:p>
          <a:r>
            <a:rPr lang="en-US" altLang="zh-CN" b="1" dirty="0">
              <a:solidFill>
                <a:schemeClr val="bg1">
                  <a:lumMod val="10000"/>
                </a:schemeClr>
              </a:solidFill>
              <a:latin typeface="Times New Roman" panose="02020603050405020304" pitchFamily="18" charset="0"/>
              <a:cs typeface="Times New Roman" panose="02020603050405020304" pitchFamily="18" charset="0"/>
            </a:rPr>
            <a:t>Sm</a:t>
          </a:r>
          <a:r>
            <a:rPr lang="en-US" altLang="zh-CN" b="1" baseline="-25000" dirty="0">
              <a:solidFill>
                <a:schemeClr val="bg1">
                  <a:lumMod val="10000"/>
                </a:schemeClr>
              </a:solidFill>
              <a:latin typeface="Times New Roman" panose="02020603050405020304" pitchFamily="18" charset="0"/>
              <a:cs typeface="Times New Roman" panose="02020603050405020304" pitchFamily="18" charset="0"/>
            </a:rPr>
            <a:t>2</a:t>
          </a:r>
          <a:r>
            <a:rPr lang="en-US" altLang="zh-CN" b="1" dirty="0">
              <a:solidFill>
                <a:schemeClr val="bg1">
                  <a:lumMod val="10000"/>
                </a:schemeClr>
              </a:solidFill>
              <a:latin typeface="Times New Roman" panose="02020603050405020304" pitchFamily="18" charset="0"/>
              <a:cs typeface="Times New Roman" panose="02020603050405020304" pitchFamily="18" charset="0"/>
            </a:rPr>
            <a:t>Co</a:t>
          </a:r>
          <a:r>
            <a:rPr lang="en-US" altLang="zh-CN" b="1" baseline="-25000" dirty="0">
              <a:solidFill>
                <a:schemeClr val="bg1">
                  <a:lumMod val="10000"/>
                </a:schemeClr>
              </a:solidFill>
              <a:latin typeface="Times New Roman" panose="02020603050405020304" pitchFamily="18" charset="0"/>
              <a:cs typeface="Times New Roman" panose="02020603050405020304" pitchFamily="18" charset="0"/>
            </a:rPr>
            <a:t>17</a:t>
          </a:r>
          <a:endParaRPr lang="zh-CN" altLang="en-US" b="1" baseline="-25000" dirty="0">
            <a:solidFill>
              <a:schemeClr val="bg1">
                <a:lumMod val="10000"/>
              </a:schemeClr>
            </a:solidFill>
            <a:latin typeface="Times New Roman" panose="02020603050405020304" pitchFamily="18" charset="0"/>
            <a:cs typeface="Times New Roman" panose="02020603050405020304" pitchFamily="18" charset="0"/>
          </a:endParaRPr>
        </a:p>
      </dgm:t>
    </dgm:pt>
    <dgm:pt modelId="{68841F4B-A740-4A45-B2CE-93B3D5864CF3}" type="parTrans" cxnId="{7F70E341-0914-45AB-9674-7713C559EDEE}">
      <dgm:prSet/>
      <dgm:spPr/>
      <dgm:t>
        <a:bodyPr/>
        <a:lstStyle/>
        <a:p>
          <a:endParaRPr lang="zh-CN" altLang="en-US" b="1"/>
        </a:p>
      </dgm:t>
    </dgm:pt>
    <dgm:pt modelId="{5201E178-6F31-4C43-8D22-5EEFD0C178A0}" type="sibTrans" cxnId="{7F70E341-0914-45AB-9674-7713C559EDEE}">
      <dgm:prSet/>
      <dgm:spPr/>
      <dgm:t>
        <a:bodyPr/>
        <a:lstStyle/>
        <a:p>
          <a:endParaRPr lang="zh-CN" altLang="en-US" b="1"/>
        </a:p>
      </dgm:t>
    </dgm:pt>
    <dgm:pt modelId="{FD5651AE-DC89-4697-933B-0298131748B0}">
      <dgm:prSet phldrT="[文本]"/>
      <dgm:spPr>
        <a:solidFill>
          <a:schemeClr val="accent1">
            <a:lumMod val="60000"/>
            <a:lumOff val="40000"/>
          </a:schemeClr>
        </a:solidFill>
      </dgm:spPr>
      <dgm:t>
        <a:bodyPr/>
        <a:lstStyle/>
        <a:p>
          <a:r>
            <a:rPr lang="en-US" altLang="zh-CN" b="1" dirty="0">
              <a:solidFill>
                <a:schemeClr val="bg1">
                  <a:lumMod val="10000"/>
                </a:schemeClr>
              </a:solidFill>
              <a:latin typeface="Times New Roman" panose="02020603050405020304" pitchFamily="18" charset="0"/>
              <a:cs typeface="Times New Roman" panose="02020603050405020304" pitchFamily="18" charset="0"/>
            </a:rPr>
            <a:t>Nd</a:t>
          </a:r>
          <a:r>
            <a:rPr lang="en-US" altLang="zh-CN" b="1" baseline="-25000" dirty="0">
              <a:solidFill>
                <a:schemeClr val="bg1">
                  <a:lumMod val="10000"/>
                </a:schemeClr>
              </a:solidFill>
              <a:latin typeface="Times New Roman" panose="02020603050405020304" pitchFamily="18" charset="0"/>
              <a:cs typeface="Times New Roman" panose="02020603050405020304" pitchFamily="18" charset="0"/>
            </a:rPr>
            <a:t>2</a:t>
          </a:r>
          <a:r>
            <a:rPr lang="en-US" altLang="zh-CN" b="1" dirty="0">
              <a:solidFill>
                <a:schemeClr val="bg1">
                  <a:lumMod val="10000"/>
                </a:schemeClr>
              </a:solidFill>
              <a:latin typeface="Times New Roman" panose="02020603050405020304" pitchFamily="18" charset="0"/>
              <a:cs typeface="Times New Roman" panose="02020603050405020304" pitchFamily="18" charset="0"/>
            </a:rPr>
            <a:t>Fe</a:t>
          </a:r>
          <a:r>
            <a:rPr lang="en-US" altLang="zh-CN" b="1" baseline="-25000" dirty="0">
              <a:solidFill>
                <a:schemeClr val="bg1">
                  <a:lumMod val="10000"/>
                </a:schemeClr>
              </a:solidFill>
              <a:latin typeface="Times New Roman" panose="02020603050405020304" pitchFamily="18" charset="0"/>
              <a:cs typeface="Times New Roman" panose="02020603050405020304" pitchFamily="18" charset="0"/>
            </a:rPr>
            <a:t>14</a:t>
          </a:r>
          <a:r>
            <a:rPr lang="en-US" altLang="zh-CN" b="1" dirty="0">
              <a:solidFill>
                <a:schemeClr val="bg1">
                  <a:lumMod val="10000"/>
                </a:schemeClr>
              </a:solidFill>
              <a:latin typeface="Times New Roman" panose="02020603050405020304" pitchFamily="18" charset="0"/>
              <a:cs typeface="Times New Roman" panose="02020603050405020304" pitchFamily="18" charset="0"/>
            </a:rPr>
            <a:t>B</a:t>
          </a:r>
          <a:endParaRPr lang="zh-CN" altLang="en-US" b="1" dirty="0">
            <a:solidFill>
              <a:schemeClr val="bg1">
                <a:lumMod val="10000"/>
              </a:schemeClr>
            </a:solidFill>
            <a:latin typeface="Times New Roman" panose="02020603050405020304" pitchFamily="18" charset="0"/>
            <a:cs typeface="Times New Roman" panose="02020603050405020304" pitchFamily="18" charset="0"/>
          </a:endParaRPr>
        </a:p>
      </dgm:t>
    </dgm:pt>
    <dgm:pt modelId="{AFA0BC96-2120-434C-9E71-36ED2F7DDF7B}" type="parTrans" cxnId="{DCBB0B53-36B0-49F7-89B7-B89E426714F3}">
      <dgm:prSet/>
      <dgm:spPr/>
      <dgm:t>
        <a:bodyPr/>
        <a:lstStyle/>
        <a:p>
          <a:endParaRPr lang="zh-CN" altLang="en-US" b="1"/>
        </a:p>
      </dgm:t>
    </dgm:pt>
    <dgm:pt modelId="{E5F7966A-8A7A-415B-9C4D-A36B2BC6C443}" type="sibTrans" cxnId="{DCBB0B53-36B0-49F7-89B7-B89E426714F3}">
      <dgm:prSet/>
      <dgm:spPr/>
      <dgm:t>
        <a:bodyPr/>
        <a:lstStyle/>
        <a:p>
          <a:endParaRPr lang="zh-CN" altLang="en-US" b="1"/>
        </a:p>
      </dgm:t>
    </dgm:pt>
    <dgm:pt modelId="{06B83E73-0EE4-4090-AF01-8E7CADF8F525}" type="pres">
      <dgm:prSet presAssocID="{919002B8-1DF8-47F6-9392-CB7713B748D5}" presName="CompostProcess" presStyleCnt="0">
        <dgm:presLayoutVars>
          <dgm:dir/>
          <dgm:resizeHandles val="exact"/>
        </dgm:presLayoutVars>
      </dgm:prSet>
      <dgm:spPr/>
    </dgm:pt>
    <dgm:pt modelId="{609F92AD-906B-4798-8747-D6014E906CEB}" type="pres">
      <dgm:prSet presAssocID="{919002B8-1DF8-47F6-9392-CB7713B748D5}" presName="arrow" presStyleLbl="bgShp" presStyleIdx="0" presStyleCnt="1" custScaleX="117647" custLinFactY="63670" custLinFactNeighborX="-1928" custLinFactNeighborY="100000"/>
      <dgm:spPr>
        <a:gradFill rotWithShape="0">
          <a:gsLst>
            <a:gs pos="0">
              <a:schemeClr val="tx1"/>
            </a:gs>
            <a:gs pos="25000">
              <a:srgbClr val="21D6E0"/>
            </a:gs>
            <a:gs pos="75000">
              <a:srgbClr val="0087E6"/>
            </a:gs>
            <a:gs pos="100000">
              <a:srgbClr val="005CBF"/>
            </a:gs>
          </a:gsLst>
          <a:lin ang="10800000" scaled="0"/>
        </a:gradFill>
      </dgm:spPr>
    </dgm:pt>
    <dgm:pt modelId="{8BC7C309-22D6-4CFC-8DA0-E0B25ED3B807}" type="pres">
      <dgm:prSet presAssocID="{919002B8-1DF8-47F6-9392-CB7713B748D5}" presName="linearProcess" presStyleCnt="0"/>
      <dgm:spPr/>
    </dgm:pt>
    <dgm:pt modelId="{83AF11D0-7D8B-49A1-BE62-BC0853D1440D}" type="pres">
      <dgm:prSet presAssocID="{24020AF2-01A9-4DFF-B67B-3615C92EC1BF}" presName="textNode" presStyleLbl="node1" presStyleIdx="0" presStyleCnt="3" custScaleX="69897" custLinFactNeighborX="-76909">
        <dgm:presLayoutVars>
          <dgm:bulletEnabled val="1"/>
        </dgm:presLayoutVars>
      </dgm:prSet>
      <dgm:spPr/>
      <dgm:t>
        <a:bodyPr/>
        <a:lstStyle/>
        <a:p>
          <a:endParaRPr lang="zh-CN" altLang="en-US"/>
        </a:p>
      </dgm:t>
    </dgm:pt>
    <dgm:pt modelId="{384A09FC-5FCD-436C-A3C2-0DA9A880F9C1}" type="pres">
      <dgm:prSet presAssocID="{2F0DB03E-2924-4209-BAD9-B5DA51DC2102}" presName="sibTrans" presStyleCnt="0"/>
      <dgm:spPr/>
    </dgm:pt>
    <dgm:pt modelId="{D12A2E9C-E2B4-4F20-ACFE-18DB25A238BF}" type="pres">
      <dgm:prSet presAssocID="{5AFB69B3-67CB-4857-9B91-D036DAA06DDC}" presName="textNode" presStyleLbl="node1" presStyleIdx="1" presStyleCnt="3" custScaleX="69897" custLinFactNeighborX="-52797">
        <dgm:presLayoutVars>
          <dgm:bulletEnabled val="1"/>
        </dgm:presLayoutVars>
      </dgm:prSet>
      <dgm:spPr/>
      <dgm:t>
        <a:bodyPr/>
        <a:lstStyle/>
        <a:p>
          <a:endParaRPr lang="zh-CN" altLang="en-US"/>
        </a:p>
      </dgm:t>
    </dgm:pt>
    <dgm:pt modelId="{4A337BBE-C754-477E-874D-2648CE1A0218}" type="pres">
      <dgm:prSet presAssocID="{5201E178-6F31-4C43-8D22-5EEFD0C178A0}" presName="sibTrans" presStyleCnt="0"/>
      <dgm:spPr/>
    </dgm:pt>
    <dgm:pt modelId="{7BA74069-DB79-43CA-AF38-523461CDF6D9}" type="pres">
      <dgm:prSet presAssocID="{FD5651AE-DC89-4697-933B-0298131748B0}" presName="textNode" presStyleLbl="node1" presStyleIdx="2" presStyleCnt="3" custScaleX="69897" custLinFactNeighborX="-28685">
        <dgm:presLayoutVars>
          <dgm:bulletEnabled val="1"/>
        </dgm:presLayoutVars>
      </dgm:prSet>
      <dgm:spPr/>
      <dgm:t>
        <a:bodyPr/>
        <a:lstStyle/>
        <a:p>
          <a:endParaRPr lang="zh-CN" altLang="en-US"/>
        </a:p>
      </dgm:t>
    </dgm:pt>
  </dgm:ptLst>
  <dgm:cxnLst>
    <dgm:cxn modelId="{08F61106-6A8C-41E3-BB91-8A62245D35DF}" type="presOf" srcId="{5AFB69B3-67CB-4857-9B91-D036DAA06DDC}" destId="{D12A2E9C-E2B4-4F20-ACFE-18DB25A238BF}" srcOrd="0" destOrd="0" presId="urn:microsoft.com/office/officeart/2005/8/layout/hProcess9"/>
    <dgm:cxn modelId="{7F70E341-0914-45AB-9674-7713C559EDEE}" srcId="{919002B8-1DF8-47F6-9392-CB7713B748D5}" destId="{5AFB69B3-67CB-4857-9B91-D036DAA06DDC}" srcOrd="1" destOrd="0" parTransId="{68841F4B-A740-4A45-B2CE-93B3D5864CF3}" sibTransId="{5201E178-6F31-4C43-8D22-5EEFD0C178A0}"/>
    <dgm:cxn modelId="{DCBB0B53-36B0-49F7-89B7-B89E426714F3}" srcId="{919002B8-1DF8-47F6-9392-CB7713B748D5}" destId="{FD5651AE-DC89-4697-933B-0298131748B0}" srcOrd="2" destOrd="0" parTransId="{AFA0BC96-2120-434C-9E71-36ED2F7DDF7B}" sibTransId="{E5F7966A-8A7A-415B-9C4D-A36B2BC6C443}"/>
    <dgm:cxn modelId="{A6BDF63B-676D-4BB7-B833-8B3145172A65}" type="presOf" srcId="{919002B8-1DF8-47F6-9392-CB7713B748D5}" destId="{06B83E73-0EE4-4090-AF01-8E7CADF8F525}" srcOrd="0" destOrd="0" presId="urn:microsoft.com/office/officeart/2005/8/layout/hProcess9"/>
    <dgm:cxn modelId="{3FD7CE96-E3A6-455D-BC83-76BCD2A6BD59}" type="presOf" srcId="{FD5651AE-DC89-4697-933B-0298131748B0}" destId="{7BA74069-DB79-43CA-AF38-523461CDF6D9}" srcOrd="0" destOrd="0" presId="urn:microsoft.com/office/officeart/2005/8/layout/hProcess9"/>
    <dgm:cxn modelId="{E308A806-E44F-4C23-B6C7-B62E9933DDFE}" type="presOf" srcId="{24020AF2-01A9-4DFF-B67B-3615C92EC1BF}" destId="{83AF11D0-7D8B-49A1-BE62-BC0853D1440D}" srcOrd="0" destOrd="0" presId="urn:microsoft.com/office/officeart/2005/8/layout/hProcess9"/>
    <dgm:cxn modelId="{05A86996-EF0D-4284-8003-46422C9D9DFA}" srcId="{919002B8-1DF8-47F6-9392-CB7713B748D5}" destId="{24020AF2-01A9-4DFF-B67B-3615C92EC1BF}" srcOrd="0" destOrd="0" parTransId="{A9A10D96-730A-427B-81CA-06674011E836}" sibTransId="{2F0DB03E-2924-4209-BAD9-B5DA51DC2102}"/>
    <dgm:cxn modelId="{D2F6F02F-94CC-4888-B042-18250133F17A}" type="presParOf" srcId="{06B83E73-0EE4-4090-AF01-8E7CADF8F525}" destId="{609F92AD-906B-4798-8747-D6014E906CEB}" srcOrd="0" destOrd="0" presId="urn:microsoft.com/office/officeart/2005/8/layout/hProcess9"/>
    <dgm:cxn modelId="{884DB19F-D32A-4517-B945-092EBE94368E}" type="presParOf" srcId="{06B83E73-0EE4-4090-AF01-8E7CADF8F525}" destId="{8BC7C309-22D6-4CFC-8DA0-E0B25ED3B807}" srcOrd="1" destOrd="0" presId="urn:microsoft.com/office/officeart/2005/8/layout/hProcess9"/>
    <dgm:cxn modelId="{87C6FE51-CE2B-4F43-BB5C-5BB85CB169C6}" type="presParOf" srcId="{8BC7C309-22D6-4CFC-8DA0-E0B25ED3B807}" destId="{83AF11D0-7D8B-49A1-BE62-BC0853D1440D}" srcOrd="0" destOrd="0" presId="urn:microsoft.com/office/officeart/2005/8/layout/hProcess9"/>
    <dgm:cxn modelId="{4A5DF964-E0B2-4F1E-A476-30810FBEFA95}" type="presParOf" srcId="{8BC7C309-22D6-4CFC-8DA0-E0B25ED3B807}" destId="{384A09FC-5FCD-436C-A3C2-0DA9A880F9C1}" srcOrd="1" destOrd="0" presId="urn:microsoft.com/office/officeart/2005/8/layout/hProcess9"/>
    <dgm:cxn modelId="{18DD6AB1-791A-4969-9942-BE7A3260BF20}" type="presParOf" srcId="{8BC7C309-22D6-4CFC-8DA0-E0B25ED3B807}" destId="{D12A2E9C-E2B4-4F20-ACFE-18DB25A238BF}" srcOrd="2" destOrd="0" presId="urn:microsoft.com/office/officeart/2005/8/layout/hProcess9"/>
    <dgm:cxn modelId="{69EAE3D5-3E69-4BC6-8751-76A9355709C1}" type="presParOf" srcId="{8BC7C309-22D6-4CFC-8DA0-E0B25ED3B807}" destId="{4A337BBE-C754-477E-874D-2648CE1A0218}" srcOrd="3" destOrd="0" presId="urn:microsoft.com/office/officeart/2005/8/layout/hProcess9"/>
    <dgm:cxn modelId="{959842A4-1EC9-4F55-ACCD-DB9E4D1078B9}" type="presParOf" srcId="{8BC7C309-22D6-4CFC-8DA0-E0B25ED3B807}" destId="{7BA74069-DB79-43CA-AF38-523461CDF6D9}" srcOrd="4" destOrd="0" presId="urn:microsoft.com/office/officeart/2005/8/layout/hProcess9"/>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9F92AD-906B-4798-8747-D6014E906CEB}">
      <dsp:nvSpPr>
        <dsp:cNvPr id="0" name=""/>
        <dsp:cNvSpPr/>
      </dsp:nvSpPr>
      <dsp:spPr>
        <a:xfrm>
          <a:off x="0" y="0"/>
          <a:ext cx="5354809" cy="1314823"/>
        </a:xfrm>
        <a:prstGeom prst="rightArrow">
          <a:avLst/>
        </a:prstGeom>
        <a:gradFill rotWithShape="0">
          <a:gsLst>
            <a:gs pos="0">
              <a:schemeClr val="tx1"/>
            </a:gs>
            <a:gs pos="25000">
              <a:srgbClr val="21D6E0"/>
            </a:gs>
            <a:gs pos="75000">
              <a:srgbClr val="0087E6"/>
            </a:gs>
            <a:gs pos="100000">
              <a:srgbClr val="005CBF"/>
            </a:gs>
          </a:gsLst>
          <a:lin ang="10800000" scaled="0"/>
        </a:gradFill>
        <a:ln>
          <a:noFill/>
        </a:ln>
        <a:effectLst/>
      </dsp:spPr>
      <dsp:style>
        <a:lnRef idx="0">
          <a:scrgbClr r="0" g="0" b="0"/>
        </a:lnRef>
        <a:fillRef idx="1">
          <a:scrgbClr r="0" g="0" b="0"/>
        </a:fillRef>
        <a:effectRef idx="0">
          <a:scrgbClr r="0" g="0" b="0"/>
        </a:effectRef>
        <a:fontRef idx="minor"/>
      </dsp:style>
    </dsp:sp>
    <dsp:sp modelId="{83AF11D0-7D8B-49A1-BE62-BC0853D1440D}">
      <dsp:nvSpPr>
        <dsp:cNvPr id="0" name=""/>
        <dsp:cNvSpPr/>
      </dsp:nvSpPr>
      <dsp:spPr>
        <a:xfrm>
          <a:off x="381290" y="394447"/>
          <a:ext cx="1284047" cy="525929"/>
        </a:xfrm>
        <a:prstGeom prst="round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altLang="zh-CN" sz="2100" b="1" kern="1200" dirty="0">
              <a:solidFill>
                <a:schemeClr val="bg1">
                  <a:lumMod val="10000"/>
                </a:schemeClr>
              </a:solidFill>
              <a:latin typeface="Times New Roman" panose="02020603050405020304" pitchFamily="18" charset="0"/>
              <a:cs typeface="Times New Roman" panose="02020603050405020304" pitchFamily="18" charset="0"/>
            </a:rPr>
            <a:t>SmCo</a:t>
          </a:r>
          <a:r>
            <a:rPr lang="en-US" altLang="zh-CN" sz="2100" b="1" kern="1200" baseline="-25000" dirty="0">
              <a:solidFill>
                <a:schemeClr val="bg1">
                  <a:lumMod val="10000"/>
                </a:schemeClr>
              </a:solidFill>
              <a:latin typeface="Times New Roman" panose="02020603050405020304" pitchFamily="18" charset="0"/>
              <a:cs typeface="Times New Roman" panose="02020603050405020304" pitchFamily="18" charset="0"/>
            </a:rPr>
            <a:t>5</a:t>
          </a:r>
          <a:endParaRPr lang="zh-CN" altLang="en-US" sz="2100" b="1" kern="1200" baseline="-25000" dirty="0">
            <a:solidFill>
              <a:schemeClr val="bg1">
                <a:lumMod val="10000"/>
              </a:schemeClr>
            </a:solidFill>
            <a:latin typeface="Times New Roman" panose="02020603050405020304" pitchFamily="18" charset="0"/>
            <a:cs typeface="Times New Roman" panose="02020603050405020304" pitchFamily="18" charset="0"/>
          </a:endParaRPr>
        </a:p>
      </dsp:txBody>
      <dsp:txXfrm>
        <a:off x="381290" y="394447"/>
        <a:ext cx="1284047" cy="525929"/>
      </dsp:txXfrm>
    </dsp:sp>
    <dsp:sp modelId="{D12A2E9C-E2B4-4F20-ACFE-18DB25A238BF}">
      <dsp:nvSpPr>
        <dsp:cNvPr id="0" name=""/>
        <dsp:cNvSpPr/>
      </dsp:nvSpPr>
      <dsp:spPr>
        <a:xfrm>
          <a:off x="1924945" y="394447"/>
          <a:ext cx="1284047" cy="525929"/>
        </a:xfrm>
        <a:prstGeom prst="round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altLang="zh-CN" sz="2100" b="1" kern="1200" dirty="0">
              <a:solidFill>
                <a:schemeClr val="bg1">
                  <a:lumMod val="10000"/>
                </a:schemeClr>
              </a:solidFill>
              <a:latin typeface="Times New Roman" panose="02020603050405020304" pitchFamily="18" charset="0"/>
              <a:cs typeface="Times New Roman" panose="02020603050405020304" pitchFamily="18" charset="0"/>
            </a:rPr>
            <a:t>Sm</a:t>
          </a:r>
          <a:r>
            <a:rPr lang="en-US" altLang="zh-CN" sz="2100" b="1" kern="1200" baseline="-25000" dirty="0">
              <a:solidFill>
                <a:schemeClr val="bg1">
                  <a:lumMod val="10000"/>
                </a:schemeClr>
              </a:solidFill>
              <a:latin typeface="Times New Roman" panose="02020603050405020304" pitchFamily="18" charset="0"/>
              <a:cs typeface="Times New Roman" panose="02020603050405020304" pitchFamily="18" charset="0"/>
            </a:rPr>
            <a:t>2</a:t>
          </a:r>
          <a:r>
            <a:rPr lang="en-US" altLang="zh-CN" sz="2100" b="1" kern="1200" dirty="0">
              <a:solidFill>
                <a:schemeClr val="bg1">
                  <a:lumMod val="10000"/>
                </a:schemeClr>
              </a:solidFill>
              <a:latin typeface="Times New Roman" panose="02020603050405020304" pitchFamily="18" charset="0"/>
              <a:cs typeface="Times New Roman" panose="02020603050405020304" pitchFamily="18" charset="0"/>
            </a:rPr>
            <a:t>Co</a:t>
          </a:r>
          <a:r>
            <a:rPr lang="en-US" altLang="zh-CN" sz="2100" b="1" kern="1200" baseline="-25000" dirty="0">
              <a:solidFill>
                <a:schemeClr val="bg1">
                  <a:lumMod val="10000"/>
                </a:schemeClr>
              </a:solidFill>
              <a:latin typeface="Times New Roman" panose="02020603050405020304" pitchFamily="18" charset="0"/>
              <a:cs typeface="Times New Roman" panose="02020603050405020304" pitchFamily="18" charset="0"/>
            </a:rPr>
            <a:t>17</a:t>
          </a:r>
          <a:endParaRPr lang="zh-CN" altLang="en-US" sz="2100" b="1" kern="1200" baseline="-25000" dirty="0">
            <a:solidFill>
              <a:schemeClr val="bg1">
                <a:lumMod val="10000"/>
              </a:schemeClr>
            </a:solidFill>
            <a:latin typeface="Times New Roman" panose="02020603050405020304" pitchFamily="18" charset="0"/>
            <a:cs typeface="Times New Roman" panose="02020603050405020304" pitchFamily="18" charset="0"/>
          </a:endParaRPr>
        </a:p>
      </dsp:txBody>
      <dsp:txXfrm>
        <a:off x="1924945" y="394447"/>
        <a:ext cx="1284047" cy="525929"/>
      </dsp:txXfrm>
    </dsp:sp>
    <dsp:sp modelId="{7BA74069-DB79-43CA-AF38-523461CDF6D9}">
      <dsp:nvSpPr>
        <dsp:cNvPr id="0" name=""/>
        <dsp:cNvSpPr/>
      </dsp:nvSpPr>
      <dsp:spPr>
        <a:xfrm>
          <a:off x="3468600" y="394447"/>
          <a:ext cx="1284047" cy="525929"/>
        </a:xfrm>
        <a:prstGeom prst="round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altLang="zh-CN" sz="2100" b="1" kern="1200" dirty="0">
              <a:solidFill>
                <a:schemeClr val="bg1">
                  <a:lumMod val="10000"/>
                </a:schemeClr>
              </a:solidFill>
              <a:latin typeface="Times New Roman" panose="02020603050405020304" pitchFamily="18" charset="0"/>
              <a:cs typeface="Times New Roman" panose="02020603050405020304" pitchFamily="18" charset="0"/>
            </a:rPr>
            <a:t>Nd</a:t>
          </a:r>
          <a:r>
            <a:rPr lang="en-US" altLang="zh-CN" sz="2100" b="1" kern="1200" baseline="-25000" dirty="0">
              <a:solidFill>
                <a:schemeClr val="bg1">
                  <a:lumMod val="10000"/>
                </a:schemeClr>
              </a:solidFill>
              <a:latin typeface="Times New Roman" panose="02020603050405020304" pitchFamily="18" charset="0"/>
              <a:cs typeface="Times New Roman" panose="02020603050405020304" pitchFamily="18" charset="0"/>
            </a:rPr>
            <a:t>2</a:t>
          </a:r>
          <a:r>
            <a:rPr lang="en-US" altLang="zh-CN" sz="2100" b="1" kern="1200" dirty="0">
              <a:solidFill>
                <a:schemeClr val="bg1">
                  <a:lumMod val="10000"/>
                </a:schemeClr>
              </a:solidFill>
              <a:latin typeface="Times New Roman" panose="02020603050405020304" pitchFamily="18" charset="0"/>
              <a:cs typeface="Times New Roman" panose="02020603050405020304" pitchFamily="18" charset="0"/>
            </a:rPr>
            <a:t>Fe</a:t>
          </a:r>
          <a:r>
            <a:rPr lang="en-US" altLang="zh-CN" sz="2100" b="1" kern="1200" baseline="-25000" dirty="0">
              <a:solidFill>
                <a:schemeClr val="bg1">
                  <a:lumMod val="10000"/>
                </a:schemeClr>
              </a:solidFill>
              <a:latin typeface="Times New Roman" panose="02020603050405020304" pitchFamily="18" charset="0"/>
              <a:cs typeface="Times New Roman" panose="02020603050405020304" pitchFamily="18" charset="0"/>
            </a:rPr>
            <a:t>14</a:t>
          </a:r>
          <a:r>
            <a:rPr lang="en-US" altLang="zh-CN" sz="2100" b="1" kern="1200" dirty="0">
              <a:solidFill>
                <a:schemeClr val="bg1">
                  <a:lumMod val="10000"/>
                </a:schemeClr>
              </a:solidFill>
              <a:latin typeface="Times New Roman" panose="02020603050405020304" pitchFamily="18" charset="0"/>
              <a:cs typeface="Times New Roman" panose="02020603050405020304" pitchFamily="18" charset="0"/>
            </a:rPr>
            <a:t>B</a:t>
          </a:r>
          <a:endParaRPr lang="zh-CN" altLang="en-US" sz="2100" b="1" kern="1200" dirty="0">
            <a:solidFill>
              <a:schemeClr val="bg1">
                <a:lumMod val="10000"/>
              </a:schemeClr>
            </a:solidFill>
            <a:latin typeface="Times New Roman" panose="02020603050405020304" pitchFamily="18" charset="0"/>
            <a:cs typeface="Times New Roman" panose="02020603050405020304" pitchFamily="18" charset="0"/>
          </a:endParaRPr>
        </a:p>
      </dsp:txBody>
      <dsp:txXfrm>
        <a:off x="3468600" y="394447"/>
        <a:ext cx="1284047" cy="52592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drawing1.xml><?xml version="1.0" encoding="utf-8"?>
<c:userShapes xmlns:c="http://schemas.openxmlformats.org/drawingml/2006/chart">
  <cdr:relSizeAnchor xmlns:cdr="http://schemas.openxmlformats.org/drawingml/2006/chartDrawing">
    <cdr:from>
      <cdr:x>0.28353</cdr:x>
      <cdr:y>0.9008</cdr:y>
    </cdr:from>
    <cdr:to>
      <cdr:x>0.52313</cdr:x>
      <cdr:y>0.98659</cdr:y>
    </cdr:to>
    <cdr:sp macro="" textlink="">
      <cdr:nvSpPr>
        <cdr:cNvPr id="2" name="TextBox 1"/>
        <cdr:cNvSpPr txBox="1"/>
      </cdr:nvSpPr>
      <cdr:spPr>
        <a:xfrm xmlns:a="http://schemas.openxmlformats.org/drawingml/2006/main">
          <a:off x="1082081" y="3024336"/>
          <a:ext cx="914400" cy="288032"/>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noAutofit/>
        </a:bodyPr>
        <a:lstStyle xmlns:a="http://schemas.openxmlformats.org/drawingml/2006/main"/>
        <a:p xmlns:a="http://schemas.openxmlformats.org/drawingml/2006/main">
          <a:pPr algn="l"/>
          <a:r>
            <a:rPr lang="en-US" altLang="zh-CN" sz="1000" b="1" dirty="0" smtClean="0">
              <a:latin typeface="Arial" pitchFamily="34" charset="0"/>
              <a:cs typeface="Arial" pitchFamily="34" charset="0"/>
            </a:rPr>
            <a:t>Sintered </a:t>
          </a:r>
          <a:r>
            <a:rPr lang="en-US" altLang="zh-CN" sz="1000" b="1" dirty="0" err="1">
              <a:latin typeface="Arial" pitchFamily="34" charset="0"/>
              <a:cs typeface="Arial" pitchFamily="34" charset="0"/>
            </a:rPr>
            <a:t>NdFeB</a:t>
          </a:r>
          <a:endParaRPr lang="zh-CN" altLang="en-US" sz="1000" b="0" i="0" dirty="0" smtClean="0">
            <a:solidFill>
              <a:srgbClr val="262626"/>
            </a:solidFill>
            <a:effectLst/>
            <a:latin typeface="Arial" pitchFamily="34" charset="0"/>
            <a:ea typeface="Microsoft YaHei" panose="020B0503020204020204" pitchFamily="34" charset="-122"/>
            <a:cs typeface="Arial" pitchFamily="34" charset="0"/>
          </a:endParaRPr>
        </a:p>
      </cdr:txBody>
    </cdr:sp>
  </cdr:relSizeAnchor>
  <cdr:relSizeAnchor xmlns:cdr="http://schemas.openxmlformats.org/drawingml/2006/chartDrawing">
    <cdr:from>
      <cdr:x>0.56655</cdr:x>
      <cdr:y>0.9008</cdr:y>
    </cdr:from>
    <cdr:to>
      <cdr:x>0.92504</cdr:x>
      <cdr:y>1</cdr:y>
    </cdr:to>
    <cdr:sp macro="" textlink="">
      <cdr:nvSpPr>
        <cdr:cNvPr id="3" name="TextBox 2"/>
        <cdr:cNvSpPr txBox="1"/>
      </cdr:nvSpPr>
      <cdr:spPr>
        <a:xfrm xmlns:a="http://schemas.openxmlformats.org/drawingml/2006/main">
          <a:off x="2162201" y="3024336"/>
          <a:ext cx="1368152" cy="333069"/>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noAutofit/>
        </a:bodyPr>
        <a:lstStyle xmlns:a="http://schemas.openxmlformats.org/drawingml/2006/main"/>
        <a:p xmlns:a="http://schemas.openxmlformats.org/drawingml/2006/main">
          <a:pPr algn="l"/>
          <a:r>
            <a:rPr lang="en-US" altLang="zh-CN" sz="1000" b="0" i="0" dirty="0" smtClean="0">
              <a:solidFill>
                <a:schemeClr val="tx1"/>
              </a:solidFill>
              <a:effectLst/>
              <a:latin typeface="Arial" pitchFamily="34" charset="0"/>
              <a:ea typeface="Microsoft YaHei" panose="020B0503020204020204" pitchFamily="34" charset="-122"/>
              <a:cs typeface="Arial" pitchFamily="34" charset="0"/>
            </a:rPr>
            <a:t>Other permanent magnets</a:t>
          </a:r>
          <a:endParaRPr lang="zh-CN" altLang="en-US" sz="1000" b="0" i="0" dirty="0" smtClean="0">
            <a:solidFill>
              <a:schemeClr val="tx1"/>
            </a:solidFill>
            <a:effectLst/>
            <a:latin typeface="Arial" pitchFamily="34" charset="0"/>
            <a:ea typeface="Microsoft YaHei" panose="020B0503020204020204" pitchFamily="34" charset="-122"/>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0.32127</cdr:x>
      <cdr:y>0.87935</cdr:y>
    </cdr:from>
    <cdr:to>
      <cdr:x>0.52882</cdr:x>
      <cdr:y>1</cdr:y>
    </cdr:to>
    <cdr:sp macro="" textlink="">
      <cdr:nvSpPr>
        <cdr:cNvPr id="2" name="TextBox 1"/>
        <cdr:cNvSpPr txBox="1"/>
      </cdr:nvSpPr>
      <cdr:spPr>
        <a:xfrm xmlns:a="http://schemas.openxmlformats.org/drawingml/2006/main">
          <a:off x="1226097" y="2952328"/>
          <a:ext cx="792088" cy="40507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noAutofit/>
        </a:bodyPr>
        <a:lstStyle xmlns:a="http://schemas.openxmlformats.org/drawingml/2006/main"/>
        <a:p xmlns:a="http://schemas.openxmlformats.org/drawingml/2006/main">
          <a:pPr algn="l"/>
          <a:r>
            <a:rPr lang="en-US" altLang="zh-CN" sz="1000" dirty="0" smtClean="0">
              <a:solidFill>
                <a:srgbClr val="262626"/>
              </a:solidFill>
              <a:latin typeface="Arial" pitchFamily="34" charset="0"/>
              <a:ea typeface="Microsoft YaHei" panose="020B0503020204020204" pitchFamily="34" charset="-122"/>
              <a:cs typeface="Arial" pitchFamily="34" charset="0"/>
            </a:rPr>
            <a:t>R</a:t>
          </a:r>
          <a:r>
            <a:rPr lang="en-US" altLang="zh-CN" sz="1000" b="0" i="0" dirty="0" smtClean="0">
              <a:solidFill>
                <a:srgbClr val="262626"/>
              </a:solidFill>
              <a:effectLst/>
              <a:latin typeface="Arial" pitchFamily="34" charset="0"/>
              <a:ea typeface="Microsoft YaHei" panose="020B0503020204020204" pitchFamily="34" charset="-122"/>
              <a:cs typeface="Arial" pitchFamily="34" charset="0"/>
            </a:rPr>
            <a:t>are-earth</a:t>
          </a:r>
        </a:p>
        <a:p xmlns:a="http://schemas.openxmlformats.org/drawingml/2006/main">
          <a:pPr algn="l"/>
          <a:r>
            <a:rPr lang="en-US" altLang="zh-CN" sz="1000" b="0" i="0" dirty="0" smtClean="0">
              <a:solidFill>
                <a:srgbClr val="262626"/>
              </a:solidFill>
              <a:effectLst/>
              <a:latin typeface="Arial" pitchFamily="34" charset="0"/>
              <a:ea typeface="Microsoft YaHei" panose="020B0503020204020204" pitchFamily="34" charset="-122"/>
              <a:cs typeface="Arial" pitchFamily="34" charset="0"/>
            </a:rPr>
            <a:t> element</a:t>
          </a:r>
          <a:endParaRPr lang="zh-CN" altLang="en-US" sz="1000" b="0" i="0" dirty="0" smtClean="0">
            <a:solidFill>
              <a:srgbClr val="262626"/>
            </a:solidFill>
            <a:effectLst/>
            <a:latin typeface="Arial" pitchFamily="34" charset="0"/>
            <a:ea typeface="Microsoft YaHei" panose="020B0503020204020204" pitchFamily="34" charset="-122"/>
            <a:cs typeface="Arial" pitchFamily="34" charset="0"/>
          </a:endParaRPr>
        </a:p>
      </cdr:txBody>
    </cdr:sp>
  </cdr:relSizeAnchor>
  <cdr:relSizeAnchor xmlns:cdr="http://schemas.openxmlformats.org/drawingml/2006/chartDrawing">
    <cdr:from>
      <cdr:x>0.54768</cdr:x>
      <cdr:y>0.87935</cdr:y>
    </cdr:from>
    <cdr:to>
      <cdr:x>0.88731</cdr:x>
      <cdr:y>1</cdr:y>
    </cdr:to>
    <cdr:sp macro="" textlink="">
      <cdr:nvSpPr>
        <cdr:cNvPr id="3" name="TextBox 2"/>
        <cdr:cNvSpPr txBox="1"/>
      </cdr:nvSpPr>
      <cdr:spPr>
        <a:xfrm xmlns:a="http://schemas.openxmlformats.org/drawingml/2006/main">
          <a:off x="2090193" y="2952328"/>
          <a:ext cx="1296144" cy="405076"/>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noAutofit/>
        </a:bodyPr>
        <a:lstStyle xmlns:a="http://schemas.openxmlformats.org/drawingml/2006/main"/>
        <a:p xmlns:a="http://schemas.openxmlformats.org/drawingml/2006/main">
          <a:pPr algn="l"/>
          <a:r>
            <a:rPr lang="en-US" altLang="zh-CN" sz="1000" dirty="0" smtClean="0">
              <a:solidFill>
                <a:schemeClr val="tx1"/>
              </a:solidFill>
              <a:latin typeface="Arial" pitchFamily="34" charset="0"/>
              <a:cs typeface="Arial" pitchFamily="34" charset="0"/>
            </a:rPr>
            <a:t>Other </a:t>
          </a:r>
          <a:r>
            <a:rPr lang="en-US" altLang="zh-CN" sz="1000" dirty="0">
              <a:solidFill>
                <a:schemeClr val="tx1"/>
              </a:solidFill>
              <a:latin typeface="Arial" pitchFamily="34" charset="0"/>
              <a:cs typeface="Arial" pitchFamily="34" charset="0"/>
            </a:rPr>
            <a:t>elements</a:t>
          </a:r>
          <a:endParaRPr lang="zh-CN" altLang="zh-CN" sz="1000" dirty="0">
            <a:solidFill>
              <a:schemeClr val="tx1"/>
            </a:solidFill>
            <a:latin typeface="Arial" pitchFamily="34" charset="0"/>
            <a:cs typeface="Arial" pitchFamily="34" charset="0"/>
          </a:endParaRPr>
        </a:p>
        <a:p xmlns:a="http://schemas.openxmlformats.org/drawingml/2006/main">
          <a:pPr algn="l"/>
          <a:endParaRPr lang="zh-CN" altLang="en-US" sz="2000" b="0" i="0" dirty="0" smtClean="0">
            <a:solidFill>
              <a:srgbClr val="262626"/>
            </a:solidFill>
            <a:effectLst/>
            <a:latin typeface="Microsoft YaHei" panose="020B0503020204020204" pitchFamily="34" charset="-122"/>
            <a:ea typeface="Microsoft YaHei" panose="020B0503020204020204" pitchFamily="34" charset="-122"/>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0.34014</cdr:x>
      <cdr:y>0.9008</cdr:y>
    </cdr:from>
    <cdr:to>
      <cdr:x>0.45334</cdr:x>
      <cdr:y>1</cdr:y>
    </cdr:to>
    <cdr:sp macro="" textlink="">
      <cdr:nvSpPr>
        <cdr:cNvPr id="2" name="TextBox 1"/>
        <cdr:cNvSpPr txBox="1"/>
      </cdr:nvSpPr>
      <cdr:spPr>
        <a:xfrm xmlns:a="http://schemas.openxmlformats.org/drawingml/2006/main">
          <a:off x="1298105" y="3024337"/>
          <a:ext cx="432048" cy="33306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noAutofit/>
        </a:bodyPr>
        <a:lstStyle xmlns:a="http://schemas.openxmlformats.org/drawingml/2006/main"/>
        <a:p xmlns:a="http://schemas.openxmlformats.org/drawingml/2006/main">
          <a:pPr algn="l"/>
          <a:r>
            <a:rPr lang="en-US" altLang="zh-CN" sz="1000" b="1" dirty="0" err="1">
              <a:latin typeface="Arial" pitchFamily="34" charset="0"/>
              <a:cs typeface="Arial" pitchFamily="34" charset="0"/>
            </a:rPr>
            <a:t>PrNd</a:t>
          </a:r>
          <a:endParaRPr lang="zh-CN" altLang="en-US" sz="1000" b="0" i="0" dirty="0" smtClean="0">
            <a:solidFill>
              <a:srgbClr val="262626"/>
            </a:solidFill>
            <a:effectLst/>
            <a:latin typeface="Arial" pitchFamily="34" charset="0"/>
            <a:ea typeface="Microsoft YaHei" panose="020B0503020204020204" pitchFamily="34" charset="-122"/>
            <a:cs typeface="Arial" pitchFamily="34" charset="0"/>
          </a:endParaRPr>
        </a:p>
      </cdr:txBody>
    </cdr:sp>
  </cdr:relSizeAnchor>
  <cdr:relSizeAnchor xmlns:cdr="http://schemas.openxmlformats.org/drawingml/2006/chartDrawing">
    <cdr:from>
      <cdr:x>0.49108</cdr:x>
      <cdr:y>0.9008</cdr:y>
    </cdr:from>
    <cdr:to>
      <cdr:x>0.60429</cdr:x>
      <cdr:y>1</cdr:y>
    </cdr:to>
    <cdr:sp macro="" textlink="">
      <cdr:nvSpPr>
        <cdr:cNvPr id="3" name="TextBox 2"/>
        <cdr:cNvSpPr txBox="1"/>
      </cdr:nvSpPr>
      <cdr:spPr>
        <a:xfrm xmlns:a="http://schemas.openxmlformats.org/drawingml/2006/main">
          <a:off x="1874169" y="3024337"/>
          <a:ext cx="432048" cy="33306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noAutofit/>
        </a:bodyPr>
        <a:lstStyle xmlns:a="http://schemas.openxmlformats.org/drawingml/2006/main"/>
        <a:p xmlns:a="http://schemas.openxmlformats.org/drawingml/2006/main">
          <a:pPr algn="l"/>
          <a:r>
            <a:rPr lang="en-US" altLang="zh-CN" sz="1000" b="1" dirty="0" err="1">
              <a:latin typeface="Arial" pitchFamily="34" charset="0"/>
              <a:cs typeface="Arial" pitchFamily="34" charset="0"/>
            </a:rPr>
            <a:t>LaCe</a:t>
          </a:r>
          <a:endParaRPr lang="zh-CN" altLang="en-US" sz="1000" b="0" i="0" dirty="0" smtClean="0">
            <a:solidFill>
              <a:srgbClr val="262626"/>
            </a:solidFill>
            <a:effectLst/>
            <a:latin typeface="Arial" pitchFamily="34" charset="0"/>
            <a:ea typeface="Microsoft YaHei" panose="020B0503020204020204" pitchFamily="34" charset="-122"/>
            <a:cs typeface="Arial" pitchFamily="34" charset="0"/>
          </a:endParaRPr>
        </a:p>
      </cdr:txBody>
    </cdr:sp>
  </cdr:relSizeAnchor>
  <cdr:relSizeAnchor xmlns:cdr="http://schemas.openxmlformats.org/drawingml/2006/chartDrawing">
    <cdr:from>
      <cdr:x>0.62316</cdr:x>
      <cdr:y>0.87935</cdr:y>
    </cdr:from>
    <cdr:to>
      <cdr:x>0.90049</cdr:x>
      <cdr:y>1</cdr:y>
    </cdr:to>
    <cdr:sp macro="" textlink="">
      <cdr:nvSpPr>
        <cdr:cNvPr id="4" name="TextBox 3"/>
        <cdr:cNvSpPr txBox="1"/>
      </cdr:nvSpPr>
      <cdr:spPr>
        <a:xfrm xmlns:a="http://schemas.openxmlformats.org/drawingml/2006/main">
          <a:off x="2378225" y="3024337"/>
          <a:ext cx="1058416" cy="405076"/>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noAutofit/>
        </a:bodyPr>
        <a:lstStyle xmlns:a="http://schemas.openxmlformats.org/drawingml/2006/main"/>
        <a:p xmlns:a="http://schemas.openxmlformats.org/drawingml/2006/main">
          <a:pPr algn="l"/>
          <a:r>
            <a:rPr lang="en-US" altLang="zh-CN" sz="1000" b="1" dirty="0" err="1">
              <a:latin typeface="Arial" pitchFamily="34" charset="0"/>
              <a:cs typeface="Arial" pitchFamily="34" charset="0"/>
            </a:rPr>
            <a:t>DyTb</a:t>
          </a:r>
          <a:endParaRPr lang="zh-CN" altLang="en-US" sz="1000" b="0" i="0" dirty="0" smtClean="0">
            <a:solidFill>
              <a:srgbClr val="262626"/>
            </a:solidFill>
            <a:effectLst/>
            <a:latin typeface="Arial" pitchFamily="34" charset="0"/>
            <a:ea typeface="Microsoft YaHei" panose="020B0503020204020204" pitchFamily="34" charset="-122"/>
            <a:cs typeface="Arial"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95EA0A3D-2861-4E59-92C2-36A83395D7CC}" type="datetimeFigureOut">
              <a:rPr lang="zh-CN" altLang="en-US"/>
              <a:pPr>
                <a:defRPr/>
              </a:pPr>
              <a:t>2023/5/6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DACFDAE7-ADA4-4666-8F93-E4255BF6A0B5}" type="slidenum">
              <a:rPr lang="zh-CN" altLang="en-US"/>
              <a:pPr>
                <a:defRPr/>
              </a:pPr>
              <a:t>‹#›</a:t>
            </a:fld>
            <a:endParaRPr lang="zh-CN" altLang="en-US"/>
          </a:p>
        </p:txBody>
      </p:sp>
    </p:spTree>
    <p:extLst>
      <p:ext uri="{BB962C8B-B14F-4D97-AF65-F5344CB8AC3E}">
        <p14:creationId xmlns:p14="http://schemas.microsoft.com/office/powerpoint/2010/main" xmlns="" val="224405765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F3D43375-B79D-4E6D-AFB4-67732C8813F8}" type="datetimeFigureOut">
              <a:rPr lang="zh-CN" altLang="en-US"/>
              <a:pPr>
                <a:defRPr/>
              </a:pPr>
              <a:t>2023/5/6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60CE62B1-3181-4741-8823-FF88B710D11C}" type="slidenum">
              <a:rPr lang="zh-CN" altLang="en-US"/>
              <a:pPr>
                <a:defRPr/>
              </a:pPr>
              <a:t>‹#›</a:t>
            </a:fld>
            <a:endParaRPr lang="zh-CN" altLang="en-US"/>
          </a:p>
        </p:txBody>
      </p:sp>
    </p:spTree>
    <p:extLst>
      <p:ext uri="{BB962C8B-B14F-4D97-AF65-F5344CB8AC3E}">
        <p14:creationId xmlns:p14="http://schemas.microsoft.com/office/powerpoint/2010/main" xmlns="" val="605253066"/>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b="1" dirty="0">
                <a:latin typeface="微软雅黑" panose="020B0503020204020204" pitchFamily="34" charset="-122"/>
                <a:ea typeface="微软雅黑" panose="020B0503020204020204" pitchFamily="34" charset="-122"/>
              </a:rPr>
              <a:t>在传统材料中适当添加稀土元素，就可以极大的改善和提高其性能，添加了稀土元素的改性材料就称为稀土新材料，包括功能材料和结构材料。</a:t>
            </a:r>
          </a:p>
        </p:txBody>
      </p:sp>
      <p:sp>
        <p:nvSpPr>
          <p:cNvPr id="4" name="灯片编号占位符 3"/>
          <p:cNvSpPr>
            <a:spLocks noGrp="1"/>
          </p:cNvSpPr>
          <p:nvPr>
            <p:ph type="sldNum" sz="quarter" idx="5"/>
          </p:nvPr>
        </p:nvSpPr>
        <p:spPr/>
        <p:txBody>
          <a:bodyPr/>
          <a:lstStyle/>
          <a:p>
            <a:pPr>
              <a:defRPr/>
            </a:pPr>
            <a:fld id="{60CE62B1-3181-4741-8823-FF88B710D11C}" type="slidenum">
              <a:rPr lang="zh-CN" altLang="en-US" smtClean="0"/>
              <a:pPr>
                <a:defRPr/>
              </a:pPr>
              <a:t>3</a:t>
            </a:fld>
            <a:endParaRPr lang="zh-CN" altLang="en-US"/>
          </a:p>
        </p:txBody>
      </p:sp>
    </p:spTree>
    <p:extLst>
      <p:ext uri="{BB962C8B-B14F-4D97-AF65-F5344CB8AC3E}">
        <p14:creationId xmlns:p14="http://schemas.microsoft.com/office/powerpoint/2010/main" xmlns="" val="1098566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b="1" dirty="0">
                <a:latin typeface="微软雅黑" panose="020B0503020204020204" pitchFamily="34" charset="-122"/>
                <a:ea typeface="微软雅黑" panose="020B0503020204020204" pitchFamily="34" charset="-122"/>
              </a:rPr>
              <a:t>在传统材料中适当添加稀土元素，就可以极大的改善和提高其性能，添加了稀土元素的改性材料就称为稀土新材料，包括功能材料和结构材料。</a:t>
            </a:r>
          </a:p>
        </p:txBody>
      </p:sp>
      <p:sp>
        <p:nvSpPr>
          <p:cNvPr id="4" name="灯片编号占位符 3"/>
          <p:cNvSpPr>
            <a:spLocks noGrp="1"/>
          </p:cNvSpPr>
          <p:nvPr>
            <p:ph type="sldNum" sz="quarter" idx="5"/>
          </p:nvPr>
        </p:nvSpPr>
        <p:spPr/>
        <p:txBody>
          <a:bodyPr/>
          <a:lstStyle/>
          <a:p>
            <a:pPr>
              <a:defRPr/>
            </a:pPr>
            <a:fld id="{60CE62B1-3181-4741-8823-FF88B710D11C}" type="slidenum">
              <a:rPr lang="zh-CN" altLang="en-US" smtClean="0"/>
              <a:pPr>
                <a:defRPr/>
              </a:pPr>
              <a:t>4</a:t>
            </a:fld>
            <a:endParaRPr lang="zh-CN" altLang="en-US"/>
          </a:p>
        </p:txBody>
      </p:sp>
    </p:spTree>
    <p:extLst>
      <p:ext uri="{BB962C8B-B14F-4D97-AF65-F5344CB8AC3E}">
        <p14:creationId xmlns:p14="http://schemas.microsoft.com/office/powerpoint/2010/main" xmlns="" val="2250971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60CE62B1-3181-4741-8823-FF88B710D11C}" type="slidenum">
              <a:rPr lang="zh-CN" altLang="en-US" smtClean="0"/>
              <a:pPr>
                <a:defRPr/>
              </a:pPr>
              <a:t>5</a:t>
            </a:fld>
            <a:endParaRPr lang="zh-CN" altLang="en-US"/>
          </a:p>
        </p:txBody>
      </p:sp>
    </p:spTree>
    <p:extLst>
      <p:ext uri="{BB962C8B-B14F-4D97-AF65-F5344CB8AC3E}">
        <p14:creationId xmlns:p14="http://schemas.microsoft.com/office/powerpoint/2010/main" xmlns="" val="2051840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388C500F-D370-4EC5-849D-390E05861B43}"/>
              </a:ext>
            </a:extLst>
          </p:cNvPr>
          <p:cNvPicPr>
            <a:picLocks noChangeAspect="1"/>
          </p:cNvPicPr>
          <p:nvPr/>
        </p:nvPicPr>
        <p:blipFill>
          <a:blip r:embed="rId2" cstate="print">
            <a:lum bright="70000" contrast="-70000"/>
            <a:extLst>
              <a:ext uri="{28A0092B-C50C-407E-A947-70E740481C1C}">
                <a14:useLocalDpi xmlns:a14="http://schemas.microsoft.com/office/drawing/2010/main" xmlns="" val="0"/>
              </a:ext>
            </a:extLst>
          </a:blip>
          <a:stretch>
            <a:fillRect/>
          </a:stretch>
        </p:blipFill>
        <p:spPr>
          <a:xfrm>
            <a:off x="4101" y="908720"/>
            <a:ext cx="12216680" cy="5544616"/>
          </a:xfrm>
          <a:prstGeom prst="rect">
            <a:avLst/>
          </a:prstGeom>
        </p:spPr>
      </p:pic>
    </p:spTree>
    <p:extLst>
      <p:ext uri="{BB962C8B-B14F-4D97-AF65-F5344CB8AC3E}">
        <p14:creationId xmlns:p14="http://schemas.microsoft.com/office/powerpoint/2010/main" xmlns="" val="176116845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407368" y="1052736"/>
            <a:ext cx="10972800" cy="4525963"/>
          </a:xfrm>
          <a:prstGeom prst="rect">
            <a:avLst/>
          </a:prstGeom>
        </p:spPr>
        <p:txBody>
          <a:bodyPr/>
          <a:lstStyle>
            <a:lvl1pPr marL="457200" indent="-457200">
              <a:defRPr/>
            </a:lvl1pPr>
            <a:lvl2pPr>
              <a:defRPr lang="zh-CN" altLang="en-US" sz="2400" b="1" kern="1200" dirty="0" smtClean="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defRPr>
            </a:lvl2pPr>
          </a:lstStyle>
          <a:p>
            <a:pPr marL="342900" lvl="1" indent="-342900" algn="just" rtl="0" eaLnBrk="0" fontAlgn="base" hangingPunct="0">
              <a:lnSpc>
                <a:spcPct val="150000"/>
              </a:lnSpc>
              <a:spcBef>
                <a:spcPts val="600"/>
              </a:spcBef>
              <a:spcAft>
                <a:spcPct val="0"/>
              </a:spcAft>
              <a:buClr>
                <a:srgbClr val="0070C0"/>
              </a:buClr>
              <a:buSzPct val="100000"/>
              <a:buBlip>
                <a:blip r:embed="rId2"/>
              </a:buBlip>
              <a:defRPr/>
            </a:pPr>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标题 1">
            <a:extLst>
              <a:ext uri="{FF2B5EF4-FFF2-40B4-BE49-F238E27FC236}">
                <a16:creationId xmlns="" xmlns:a16="http://schemas.microsoft.com/office/drawing/2014/main" id="{1127FF42-B050-4E26-8CCD-F75061E60A4E}"/>
              </a:ext>
            </a:extLst>
          </p:cNvPr>
          <p:cNvSpPr>
            <a:spLocks noGrp="1"/>
          </p:cNvSpPr>
          <p:nvPr>
            <p:ph type="title"/>
          </p:nvPr>
        </p:nvSpPr>
        <p:spPr>
          <a:xfrm>
            <a:off x="627123" y="150817"/>
            <a:ext cx="10972800" cy="660420"/>
          </a:xfrm>
        </p:spPr>
        <p:txBody>
          <a:bodyPr/>
          <a:lstStyle>
            <a:lvl1pPr algn="l">
              <a:defRPr sz="3200" b="1">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extLst>
      <p:ext uri="{BB962C8B-B14F-4D97-AF65-F5344CB8AC3E}">
        <p14:creationId xmlns:p14="http://schemas.microsoft.com/office/powerpoint/2010/main" xmlns="" val="421510555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51442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93003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ags" Target="../tags/tag1.xml"/><Relationship Id="rId10" Type="http://schemas.openxmlformats.org/officeDocument/2006/relationships/image" Target="../media/image2.png"/><Relationship Id="rId4" Type="http://schemas.openxmlformats.org/officeDocument/2006/relationships/theme" Target="../theme/theme1.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314" name="Slika 6"/>
          <p:cNvPicPr>
            <a:picLocks/>
          </p:cNvPicPr>
          <p:nvPr>
            <p:custDataLst>
              <p:tags r:id="rId5"/>
            </p:custDataLst>
          </p:nvPr>
        </p:nvPicPr>
        <p:blipFill>
          <a:blip r:embed="rId9" cstate="print"/>
          <a:srcRect/>
          <a:stretch>
            <a:fillRect/>
          </a:stretch>
        </p:blipFill>
        <p:spPr bwMode="auto">
          <a:xfrm>
            <a:off x="0" y="0"/>
            <a:ext cx="12192000" cy="908050"/>
          </a:xfrm>
          <a:prstGeom prst="rect">
            <a:avLst/>
          </a:prstGeom>
          <a:noFill/>
          <a:ln w="0">
            <a:noFill/>
            <a:miter lim="800000"/>
            <a:headEnd/>
            <a:tailEnd/>
          </a:ln>
        </p:spPr>
      </p:pic>
      <p:pic>
        <p:nvPicPr>
          <p:cNvPr id="13315" name="Slika 5"/>
          <p:cNvPicPr>
            <a:picLocks/>
          </p:cNvPicPr>
          <p:nvPr>
            <p:custDataLst>
              <p:tags r:id="rId6"/>
            </p:custDataLst>
          </p:nvPr>
        </p:nvPicPr>
        <p:blipFill>
          <a:blip r:embed="rId10" cstate="print">
            <a:duotone>
              <a:schemeClr val="accent1">
                <a:shade val="45000"/>
                <a:satMod val="135000"/>
              </a:schemeClr>
              <a:prstClr val="white"/>
            </a:duotone>
          </a:blip>
          <a:srcRect/>
          <a:stretch>
            <a:fillRect/>
          </a:stretch>
        </p:blipFill>
        <p:spPr bwMode="auto">
          <a:xfrm>
            <a:off x="0" y="6477000"/>
            <a:ext cx="12192000" cy="393700"/>
          </a:xfrm>
          <a:prstGeom prst="rect">
            <a:avLst/>
          </a:prstGeom>
          <a:solidFill>
            <a:schemeClr val="accent1"/>
          </a:solidFill>
          <a:ln w="0">
            <a:noFill/>
            <a:miter lim="800000"/>
            <a:headEnd/>
            <a:tailEnd/>
          </a:ln>
        </p:spPr>
      </p:pic>
      <p:pic>
        <p:nvPicPr>
          <p:cNvPr id="13317" name="图片 6"/>
          <p:cNvPicPr>
            <a:picLocks noChangeAspect="1" noChangeArrowheads="1"/>
          </p:cNvPicPr>
          <p:nvPr/>
        </p:nvPicPr>
        <p:blipFill>
          <a:blip r:embed="rId11" cstate="print"/>
          <a:stretch>
            <a:fillRect/>
          </a:stretch>
        </p:blipFill>
        <p:spPr bwMode="auto">
          <a:xfrm>
            <a:off x="10279243" y="95263"/>
            <a:ext cx="1325944" cy="719086"/>
          </a:xfrm>
          <a:prstGeom prst="rect">
            <a:avLst/>
          </a:prstGeom>
          <a:noFill/>
          <a:ln w="9525">
            <a:noFill/>
            <a:miter lim="800000"/>
            <a:headEnd/>
            <a:tailEnd/>
          </a:ln>
        </p:spPr>
      </p:pic>
      <p:sp>
        <p:nvSpPr>
          <p:cNvPr id="6" name="PoljeZBesedilom 3">
            <a:extLst>
              <a:ext uri="{FF2B5EF4-FFF2-40B4-BE49-F238E27FC236}">
                <a16:creationId xmlns="" xmlns:a16="http://schemas.microsoft.com/office/drawing/2014/main" id="{7929A32B-771E-477F-83C0-BEC5CD0663B0}"/>
              </a:ext>
            </a:extLst>
          </p:cNvPr>
          <p:cNvSpPr txBox="1"/>
          <p:nvPr>
            <p:custDataLst>
              <p:tags r:id="rId7"/>
            </p:custDataLst>
          </p:nvPr>
        </p:nvSpPr>
        <p:spPr>
          <a:xfrm>
            <a:off x="1032372" y="6539671"/>
            <a:ext cx="2677583" cy="247650"/>
          </a:xfrm>
          <a:prstGeom prst="rect">
            <a:avLst/>
          </a:prstGeom>
          <a:noFill/>
          <a:ln w="0">
            <a:noFill/>
          </a:ln>
          <a:effectLst/>
        </p:spPr>
        <p:txBody>
          <a:bodyPr lIns="0" tIns="0" rIns="0" bIns="0" anchor="ctr"/>
          <a:lstStyle/>
          <a:p>
            <a:pPr fontAlgn="auto">
              <a:spcBef>
                <a:spcPts val="0"/>
              </a:spcBef>
              <a:spcAft>
                <a:spcPts val="0"/>
              </a:spcAft>
              <a:defRPr/>
            </a:pPr>
            <a:r>
              <a:rPr lang="en-GB" sz="1600" b="1" i="1" dirty="0">
                <a:solidFill>
                  <a:schemeClr val="bg1"/>
                </a:solidFill>
                <a:latin typeface="Arial" pitchFamily="34" charset="0"/>
                <a:ea typeface="+mn-ea"/>
                <a:cs typeface="Arial" pitchFamily="34" charset="0"/>
              </a:rPr>
              <a:t>www.earth-panda.com</a:t>
            </a:r>
          </a:p>
        </p:txBody>
      </p:sp>
      <p:sp>
        <p:nvSpPr>
          <p:cNvPr id="7" name="Line 3">
            <a:extLst>
              <a:ext uri="{FF2B5EF4-FFF2-40B4-BE49-F238E27FC236}">
                <a16:creationId xmlns="" xmlns:a16="http://schemas.microsoft.com/office/drawing/2014/main" id="{6A5C5B05-FD2C-4490-8B74-876E0300C485}"/>
              </a:ext>
            </a:extLst>
          </p:cNvPr>
          <p:cNvSpPr>
            <a:spLocks noChangeShapeType="1"/>
          </p:cNvSpPr>
          <p:nvPr>
            <p:custDataLst>
              <p:tags r:id="rId8"/>
            </p:custDataLst>
          </p:nvPr>
        </p:nvSpPr>
        <p:spPr bwMode="auto">
          <a:xfrm>
            <a:off x="911424" y="6553200"/>
            <a:ext cx="0" cy="228600"/>
          </a:xfrm>
          <a:prstGeom prst="line">
            <a:avLst/>
          </a:prstGeom>
          <a:noFill/>
          <a:ln w="12700">
            <a:solidFill>
              <a:srgbClr val="D3D3D3"/>
            </a:solidFill>
            <a:round/>
            <a:headEnd/>
            <a:tailEnd/>
          </a:ln>
          <a:effectLst/>
        </p:spPr>
        <p:txBody>
          <a:bodyPr wrap="none" lIns="0" tIns="0" rIns="0" bIns="0" anchor="ctr"/>
          <a:lstStyle/>
          <a:p>
            <a:pPr fontAlgn="auto">
              <a:spcBef>
                <a:spcPts val="0"/>
              </a:spcBef>
              <a:spcAft>
                <a:spcPts val="0"/>
              </a:spcAft>
              <a:defRPr/>
            </a:pPr>
            <a:endParaRPr lang="de-DE" sz="1600">
              <a:latin typeface="+mn-lt"/>
              <a:ea typeface="+mn-ea"/>
            </a:endParaRPr>
          </a:p>
        </p:txBody>
      </p:sp>
      <p:sp>
        <p:nvSpPr>
          <p:cNvPr id="10" name="矩形 9">
            <a:extLst>
              <a:ext uri="{FF2B5EF4-FFF2-40B4-BE49-F238E27FC236}">
                <a16:creationId xmlns="" xmlns:a16="http://schemas.microsoft.com/office/drawing/2014/main" id="{F127A24A-B49B-4118-87D1-1A886F6008EC}"/>
              </a:ext>
            </a:extLst>
          </p:cNvPr>
          <p:cNvSpPr/>
          <p:nvPr/>
        </p:nvSpPr>
        <p:spPr>
          <a:xfrm>
            <a:off x="7943048" y="6481472"/>
            <a:ext cx="4129616" cy="338554"/>
          </a:xfrm>
          <a:prstGeom prst="rect">
            <a:avLst/>
          </a:prstGeom>
        </p:spPr>
        <p:txBody>
          <a:bodyPr>
            <a:spAutoFit/>
          </a:bodyPr>
          <a:lstStyle/>
          <a:p>
            <a:pPr algn="r" fontAlgn="auto">
              <a:spcBef>
                <a:spcPts val="0"/>
              </a:spcBef>
              <a:spcAft>
                <a:spcPts val="0"/>
              </a:spcAft>
              <a:defRPr/>
            </a:pPr>
            <a:r>
              <a:rPr lang="zh-CN" altLang="en-US" sz="1600" b="1" dirty="0">
                <a:solidFill>
                  <a:schemeClr val="bg1"/>
                </a:solidFill>
                <a:latin typeface="黑体" panose="02010609060101010101" pitchFamily="49" charset="-122"/>
                <a:ea typeface="黑体" panose="02010609060101010101" pitchFamily="49" charset="-122"/>
                <a:cs typeface="Arial" pitchFamily="34" charset="0"/>
              </a:rPr>
              <a:t>安徽大地熊新材料股份有限公司</a:t>
            </a:r>
          </a:p>
        </p:txBody>
      </p:sp>
      <p:sp>
        <p:nvSpPr>
          <p:cNvPr id="3" name="文本框 2">
            <a:extLst>
              <a:ext uri="{FF2B5EF4-FFF2-40B4-BE49-F238E27FC236}">
                <a16:creationId xmlns="" xmlns:a16="http://schemas.microsoft.com/office/drawing/2014/main" id="{47E223B4-BB3B-494C-BA93-D2EDF865C782}"/>
              </a:ext>
            </a:extLst>
          </p:cNvPr>
          <p:cNvSpPr txBox="1"/>
          <p:nvPr/>
        </p:nvSpPr>
        <p:spPr>
          <a:xfrm>
            <a:off x="82291" y="6495540"/>
            <a:ext cx="790601"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8558D25-2446-4D2D-B775-855DCE963A45}" type="slidenum">
              <a:rPr lang="zh-CN" altLang="en-US" sz="1600" b="1" smtClean="0">
                <a:solidFill>
                  <a:schemeClr val="bg1"/>
                </a:solidFill>
                <a:latin typeface="Times New Roman" panose="02020603050405020304" pitchFamily="18" charset="0"/>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r>
              <a:rPr lang="zh-CN" altLang="en-US" sz="1600" b="1" dirty="0">
                <a:solidFill>
                  <a:schemeClr val="bg1"/>
                </a:solidFill>
                <a:latin typeface="Times New Roman" panose="02020603050405020304" pitchFamily="18" charset="0"/>
                <a:cs typeface="Times New Roman" panose="02020603050405020304" pitchFamily="18" charset="0"/>
              </a:rPr>
              <a:t> </a:t>
            </a:r>
            <a:r>
              <a:rPr lang="en-US" altLang="zh-CN" sz="1600" b="1" dirty="0">
                <a:solidFill>
                  <a:schemeClr val="bg1"/>
                </a:solidFill>
                <a:latin typeface="Times New Roman" panose="02020603050405020304" pitchFamily="18" charset="0"/>
                <a:cs typeface="Times New Roman" panose="02020603050405020304" pitchFamily="18" charset="0"/>
              </a:rPr>
              <a:t>/ 36</a:t>
            </a:r>
          </a:p>
        </p:txBody>
      </p:sp>
    </p:spTree>
    <p:extLst>
      <p:ext uri="{BB962C8B-B14F-4D97-AF65-F5344CB8AC3E}">
        <p14:creationId xmlns:p14="http://schemas.microsoft.com/office/powerpoint/2010/main" xmlns="" val="144875006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15" r:id="rId3"/>
  </p:sldLayoutIdLst>
  <p:hf sldNum="0"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ea typeface="宋体" charset="-122"/>
        </a:defRPr>
      </a:lvl2pPr>
      <a:lvl3pPr algn="ctr" rtl="0" eaLnBrk="1" fontAlgn="base" hangingPunct="1">
        <a:spcBef>
          <a:spcPct val="0"/>
        </a:spcBef>
        <a:spcAft>
          <a:spcPct val="0"/>
        </a:spcAft>
        <a:defRPr sz="4400">
          <a:solidFill>
            <a:schemeClr val="tx1"/>
          </a:solidFill>
          <a:latin typeface="Calibri" pitchFamily="34" charset="0"/>
          <a:ea typeface="宋体" charset="-122"/>
        </a:defRPr>
      </a:lvl3pPr>
      <a:lvl4pPr algn="ctr" rtl="0" eaLnBrk="1" fontAlgn="base" hangingPunct="1">
        <a:spcBef>
          <a:spcPct val="0"/>
        </a:spcBef>
        <a:spcAft>
          <a:spcPct val="0"/>
        </a:spcAft>
        <a:defRPr sz="4400">
          <a:solidFill>
            <a:schemeClr val="tx1"/>
          </a:solidFill>
          <a:latin typeface="Calibri" pitchFamily="34" charset="0"/>
          <a:ea typeface="宋体" charset="-122"/>
        </a:defRPr>
      </a:lvl4pPr>
      <a:lvl5pPr algn="ctr" rtl="0" eaLnBrk="1" fontAlgn="base" hangingPunct="1">
        <a:spcBef>
          <a:spcPct val="0"/>
        </a:spcBef>
        <a:spcAft>
          <a:spcPct val="0"/>
        </a:spcAft>
        <a:defRPr sz="4400">
          <a:solidFill>
            <a:schemeClr val="tx1"/>
          </a:solidFill>
          <a:latin typeface="Calibri" pitchFamily="34" charset="0"/>
          <a:ea typeface="宋体" charset="-122"/>
        </a:defRPr>
      </a:lvl5pPr>
      <a:lvl6pPr marL="457200" algn="ctr" rtl="0" eaLnBrk="1" fontAlgn="base" hangingPunct="1">
        <a:spcBef>
          <a:spcPct val="0"/>
        </a:spcBef>
        <a:spcAft>
          <a:spcPct val="0"/>
        </a:spcAft>
        <a:defRPr sz="4400">
          <a:solidFill>
            <a:schemeClr val="tx1"/>
          </a:solidFill>
          <a:latin typeface="Calibri" pitchFamily="34" charset="0"/>
          <a:ea typeface="宋体" charset="-122"/>
        </a:defRPr>
      </a:lvl6pPr>
      <a:lvl7pPr marL="914400" algn="ctr" rtl="0" eaLnBrk="1" fontAlgn="base" hangingPunct="1">
        <a:spcBef>
          <a:spcPct val="0"/>
        </a:spcBef>
        <a:spcAft>
          <a:spcPct val="0"/>
        </a:spcAft>
        <a:defRPr sz="4400">
          <a:solidFill>
            <a:schemeClr val="tx1"/>
          </a:solidFill>
          <a:latin typeface="Calibri" pitchFamily="34" charset="0"/>
          <a:ea typeface="宋体" charset="-122"/>
        </a:defRPr>
      </a:lvl7pPr>
      <a:lvl8pPr marL="1371600" algn="ctr" rtl="0" eaLnBrk="1" fontAlgn="base" hangingPunct="1">
        <a:spcBef>
          <a:spcPct val="0"/>
        </a:spcBef>
        <a:spcAft>
          <a:spcPct val="0"/>
        </a:spcAft>
        <a:defRPr sz="4400">
          <a:solidFill>
            <a:schemeClr val="tx1"/>
          </a:solidFill>
          <a:latin typeface="Calibri" pitchFamily="34" charset="0"/>
          <a:ea typeface="宋体" charset="-122"/>
        </a:defRPr>
      </a:lvl8pPr>
      <a:lvl9pPr marL="1828800" algn="ctr" rtl="0" eaLnBrk="1" fontAlgn="base" hangingPunct="1">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D188404B-BB6A-4839-8FFB-E7A043765C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69234C4-9D76-420E-9A9D-98FF8B51A9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B343DE07-E5A6-4E51-ACEB-AF263E5D66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FA711-68A6-4261-AA35-E7A9A2D1D1EA}" type="datetimeFigureOut">
              <a:rPr lang="zh-CN" altLang="en-US" smtClean="0"/>
              <a:pPr/>
              <a:t>2023/5/6</a:t>
            </a:fld>
            <a:endParaRPr lang="zh-CN" altLang="en-US"/>
          </a:p>
        </p:txBody>
      </p:sp>
      <p:sp>
        <p:nvSpPr>
          <p:cNvPr id="5" name="页脚占位符 4">
            <a:extLst>
              <a:ext uri="{FF2B5EF4-FFF2-40B4-BE49-F238E27FC236}">
                <a16:creationId xmlns="" xmlns:a16="http://schemas.microsoft.com/office/drawing/2014/main" id="{4FC7FAA6-DFC8-4D70-AD49-54D4ADBCC4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893A77FE-D8BF-4128-9A8B-F7B8BBFF2E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E0524-124C-460A-8A2C-6C8D2602BBB4}" type="slidenum">
              <a:rPr lang="zh-CN" altLang="en-US" smtClean="0"/>
              <a:pPr/>
              <a:t>‹#›</a:t>
            </a:fld>
            <a:endParaRPr lang="zh-CN" altLang="en-US"/>
          </a:p>
        </p:txBody>
      </p:sp>
      <p:pic>
        <p:nvPicPr>
          <p:cNvPr id="7" name="图片 6">
            <a:extLst>
              <a:ext uri="{FF2B5EF4-FFF2-40B4-BE49-F238E27FC236}">
                <a16:creationId xmlns="" xmlns:a16="http://schemas.microsoft.com/office/drawing/2014/main" id="{CFB36A76-F403-4CF2-8B85-7C5FD99002F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805004501"/>
      </p:ext>
    </p:extLst>
  </p:cSld>
  <p:clrMap bg1="lt1" tx1="dk1" bg2="lt2" tx2="dk2" accent1="accent1" accent2="accent2" accent3="accent3" accent4="accent4" accent5="accent5" accent6="accent6" hlink="hlink" folHlink="folHlink"/>
  <p:sldLayoutIdLst>
    <p:sldLayoutId id="214748371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3.xml"/><Relationship Id="rId7" Type="http://schemas.openxmlformats.org/officeDocument/2006/relationships/diagramQuickStyle" Target="../diagrams/quickStyle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diagramLayout" Target="../diagrams/layout1.xml"/><Relationship Id="rId11" Type="http://schemas.openxmlformats.org/officeDocument/2006/relationships/image" Target="../media/image12.png"/><Relationship Id="rId5" Type="http://schemas.openxmlformats.org/officeDocument/2006/relationships/diagramData" Target="../diagrams/data1.xml"/><Relationship Id="rId10" Type="http://schemas.openxmlformats.org/officeDocument/2006/relationships/image" Target="../media/image11.png"/><Relationship Id="rId4" Type="http://schemas.openxmlformats.org/officeDocument/2006/relationships/oleObject" Target="../embeddings/oleObject1.bin"/><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3.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6.jpeg"/><Relationship Id="rId2" Type="http://schemas.openxmlformats.org/officeDocument/2006/relationships/image" Target="../media/image5.gif"/><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55.png"/><Relationship Id="rId5" Type="http://schemas.openxmlformats.org/officeDocument/2006/relationships/image" Target="../media/image50.jpeg"/><Relationship Id="rId10" Type="http://schemas.openxmlformats.org/officeDocument/2006/relationships/image" Target="../media/image54.jpeg"/><Relationship Id="rId4" Type="http://schemas.openxmlformats.org/officeDocument/2006/relationships/image" Target="../media/image49.jpeg"/><Relationship Id="rId9" Type="http://schemas.openxmlformats.org/officeDocument/2006/relationships/image" Target="../media/image53.jpeg"/></Relationships>
</file>

<file path=ppt/slides/_rels/slide35.xml.rels><?xml version="1.0" encoding="UTF-8" standalone="yes"?>
<Relationships xmlns="http://schemas.openxmlformats.org/package/2006/relationships"><Relationship Id="rId8" Type="http://schemas.openxmlformats.org/officeDocument/2006/relationships/image" Target="../media/image60.jpeg"/><Relationship Id="rId3" Type="http://schemas.microsoft.com/office/2007/relationships/hdphoto" Target="../media/hdphoto4.wdp"/><Relationship Id="rId7" Type="http://schemas.microsoft.com/office/2007/relationships/hdphoto" Target="../media/hdphoto6.wdp"/><Relationship Id="rId12" Type="http://schemas.openxmlformats.org/officeDocument/2006/relationships/image" Target="../media/image63.jpe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2.png"/><Relationship Id="rId5" Type="http://schemas.microsoft.com/office/2007/relationships/hdphoto" Target="../media/hdphoto5.wdp"/><Relationship Id="rId10" Type="http://schemas.microsoft.com/office/2007/relationships/hdphoto" Target="../media/hdphoto7.wdp"/><Relationship Id="rId4" Type="http://schemas.openxmlformats.org/officeDocument/2006/relationships/image" Target="../media/image58.png"/><Relationship Id="rId9" Type="http://schemas.openxmlformats.org/officeDocument/2006/relationships/image" Target="../media/image61.png"/></Relationships>
</file>

<file path=ppt/slides/_rels/slide3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326062" y="3212976"/>
            <a:ext cx="7558479" cy="2653034"/>
          </a:xfrm>
          <a:prstGeom prst="rect">
            <a:avLst/>
          </a:prstGeom>
        </p:spPr>
        <p:txBody>
          <a:bodyPr wrap="none" rtlCol="0">
            <a:spAutoFit/>
          </a:bodyPr>
          <a:lstStyle/>
          <a:p>
            <a:pPr algn="ctr">
              <a:lnSpc>
                <a:spcPct val="130000"/>
              </a:lnSpc>
            </a:pPr>
            <a:endParaRPr lang="en-US" altLang="zh-CN" sz="2000" b="1" dirty="0" smtClean="0">
              <a:solidFill>
                <a:schemeClr val="bg1"/>
              </a:solidFill>
              <a:latin typeface="Arial" pitchFamily="34" charset="0"/>
              <a:ea typeface="微软雅黑" panose="020B0503020204020204" pitchFamily="34" charset="-122"/>
              <a:cs typeface="Arial" pitchFamily="34" charset="0"/>
            </a:endParaRPr>
          </a:p>
          <a:p>
            <a:pPr algn="ctr">
              <a:lnSpc>
                <a:spcPct val="130000"/>
              </a:lnSpc>
            </a:pPr>
            <a:endParaRPr lang="en-US" altLang="zh-CN" b="1" dirty="0" smtClean="0">
              <a:solidFill>
                <a:schemeClr val="bg1"/>
              </a:solidFill>
              <a:latin typeface="Arial" pitchFamily="34" charset="0"/>
              <a:ea typeface="微软雅黑" panose="020B0503020204020204" pitchFamily="34" charset="-122"/>
              <a:cs typeface="Arial" pitchFamily="34" charset="0"/>
            </a:endParaRPr>
          </a:p>
          <a:p>
            <a:pPr algn="ctr">
              <a:lnSpc>
                <a:spcPct val="130000"/>
              </a:lnSpc>
            </a:pPr>
            <a:r>
              <a:rPr lang="en-US" altLang="zh-CN" b="1" dirty="0" smtClean="0">
                <a:solidFill>
                  <a:schemeClr val="bg1"/>
                </a:solidFill>
                <a:latin typeface="Arial" pitchFamily="34" charset="0"/>
                <a:ea typeface="微软雅黑" panose="020B0503020204020204" pitchFamily="34" charset="-122"/>
                <a:cs typeface="Arial" pitchFamily="34" charset="0"/>
              </a:rPr>
              <a:t>Speaker: </a:t>
            </a:r>
            <a:r>
              <a:rPr lang="en-US" altLang="zh-CN" b="1" dirty="0" err="1" smtClean="0">
                <a:solidFill>
                  <a:schemeClr val="bg1"/>
                </a:solidFill>
                <a:latin typeface="Arial" pitchFamily="34" charset="0"/>
                <a:ea typeface="微软雅黑" panose="020B0503020204020204" pitchFamily="34" charset="-122"/>
                <a:cs typeface="Arial" pitchFamily="34" charset="0"/>
              </a:rPr>
              <a:t>Jingwu</a:t>
            </a:r>
            <a:r>
              <a:rPr lang="en-US" altLang="zh-CN" b="1" dirty="0" smtClean="0">
                <a:solidFill>
                  <a:schemeClr val="bg1"/>
                </a:solidFill>
                <a:latin typeface="Arial" pitchFamily="34" charset="0"/>
                <a:ea typeface="微软雅黑" panose="020B0503020204020204" pitchFamily="34" charset="-122"/>
                <a:cs typeface="Arial" pitchFamily="34" charset="0"/>
              </a:rPr>
              <a:t> Chen</a:t>
            </a:r>
          </a:p>
          <a:p>
            <a:pPr algn="ctr">
              <a:lnSpc>
                <a:spcPct val="130000"/>
              </a:lnSpc>
            </a:pPr>
            <a:r>
              <a:rPr lang="en-US" altLang="zh-CN" b="1" dirty="0" smtClean="0">
                <a:solidFill>
                  <a:schemeClr val="bg1"/>
                </a:solidFill>
                <a:latin typeface="Arial" pitchFamily="34" charset="0"/>
                <a:ea typeface="微软雅黑" panose="020B0503020204020204" pitchFamily="34" charset="-122"/>
                <a:cs typeface="Arial" pitchFamily="34" charset="0"/>
              </a:rPr>
              <a:t>Earth-Panda Advanced Magnetic Material Co., Ltd.</a:t>
            </a:r>
          </a:p>
          <a:p>
            <a:pPr algn="ctr">
              <a:lnSpc>
                <a:spcPct val="130000"/>
              </a:lnSpc>
            </a:pPr>
            <a:r>
              <a:rPr lang="en-US" altLang="zh-CN" b="1" dirty="0" smtClean="0">
                <a:solidFill>
                  <a:schemeClr val="bg1"/>
                </a:solidFill>
                <a:latin typeface="Arial" pitchFamily="34" charset="0"/>
                <a:ea typeface="微软雅黑" panose="020B0503020204020204" pitchFamily="34" charset="-122"/>
                <a:cs typeface="Arial" pitchFamily="34" charset="0"/>
              </a:rPr>
              <a:t>National Key Laboratory of Rare Earth Permanent Magnet Materials</a:t>
            </a:r>
            <a:endParaRPr lang="en-US" altLang="zh-CN" b="1" dirty="0">
              <a:solidFill>
                <a:schemeClr val="bg1"/>
              </a:solidFill>
              <a:latin typeface="Arial" pitchFamily="34" charset="0"/>
              <a:ea typeface="微软雅黑" panose="020B0503020204020204" pitchFamily="34" charset="-122"/>
              <a:cs typeface="Arial" pitchFamily="34" charset="0"/>
            </a:endParaRPr>
          </a:p>
          <a:p>
            <a:pPr algn="ctr" eaLnBrk="1" hangingPunct="1">
              <a:lnSpc>
                <a:spcPct val="130000"/>
              </a:lnSpc>
            </a:pPr>
            <a:r>
              <a:rPr lang="en-US" altLang="zh-CN" b="1" dirty="0" smtClean="0">
                <a:solidFill>
                  <a:schemeClr val="bg1"/>
                </a:solidFill>
                <a:latin typeface="Arial" pitchFamily="34" charset="0"/>
                <a:ea typeface="微软雅黑" panose="020B0503020204020204" pitchFamily="34" charset="-122"/>
                <a:cs typeface="Arial" pitchFamily="34" charset="0"/>
              </a:rPr>
              <a:t>May 12, 2023     Ningbo, Zhejiang</a:t>
            </a:r>
          </a:p>
          <a:p>
            <a:pPr algn="ctr" eaLnBrk="1" hangingPunct="1">
              <a:lnSpc>
                <a:spcPct val="130000"/>
              </a:lnSpc>
            </a:pPr>
            <a:endParaRPr lang="en-US" altLang="zh-CN" b="1" dirty="0">
              <a:solidFill>
                <a:schemeClr val="bg1"/>
              </a:solidFill>
              <a:latin typeface="Arial" pitchFamily="34" charset="0"/>
              <a:ea typeface="微软雅黑" panose="020B0503020204020204" pitchFamily="34" charset="-122"/>
              <a:cs typeface="Arial" pitchFamily="34" charset="0"/>
            </a:endParaRPr>
          </a:p>
        </p:txBody>
      </p:sp>
      <p:sp>
        <p:nvSpPr>
          <p:cNvPr id="2" name="标题 1"/>
          <p:cNvSpPr>
            <a:spLocks noGrp="1"/>
          </p:cNvSpPr>
          <p:nvPr>
            <p:ph type="ctrTitle" idx="4294967295"/>
          </p:nvPr>
        </p:nvSpPr>
        <p:spPr>
          <a:xfrm>
            <a:off x="1524000" y="753368"/>
            <a:ext cx="9144000" cy="2387600"/>
          </a:xfrm>
        </p:spPr>
        <p:txBody>
          <a:bodyPr>
            <a:noAutofit/>
          </a:bodyPr>
          <a:lstStyle/>
          <a:p>
            <a:pPr algn="ctr" fontAlgn="base">
              <a:lnSpc>
                <a:spcPct val="120000"/>
              </a:lnSpc>
              <a:spcAft>
                <a:spcPct val="0"/>
              </a:spcAft>
            </a:pPr>
            <a:r>
              <a:rPr lang="en-US" altLang="zh-CN" sz="2400" b="1" dirty="0" smtClean="0">
                <a:solidFill>
                  <a:schemeClr val="bg1"/>
                </a:solidFill>
                <a:latin typeface="Arial" pitchFamily="34" charset="0"/>
                <a:ea typeface="微软雅黑" pitchFamily="34" charset="-122"/>
                <a:cs typeface="Arial" pitchFamily="34" charset="0"/>
              </a:rPr>
              <a:t/>
            </a:r>
            <a:br>
              <a:rPr lang="en-US" altLang="zh-CN" sz="2400" b="1" dirty="0" smtClean="0">
                <a:solidFill>
                  <a:schemeClr val="bg1"/>
                </a:solidFill>
                <a:latin typeface="Arial" pitchFamily="34" charset="0"/>
                <a:ea typeface="微软雅黑" pitchFamily="34" charset="-122"/>
                <a:cs typeface="Arial" pitchFamily="34" charset="0"/>
              </a:rPr>
            </a:br>
            <a:r>
              <a:rPr lang="en-US" altLang="zh-CN" sz="2400" b="1" dirty="0" smtClean="0">
                <a:solidFill>
                  <a:schemeClr val="bg1"/>
                </a:solidFill>
                <a:latin typeface="Arial" pitchFamily="34" charset="0"/>
                <a:ea typeface="微软雅黑" pitchFamily="34" charset="-122"/>
                <a:cs typeface="Arial" pitchFamily="34" charset="0"/>
              </a:rPr>
              <a:t/>
            </a:r>
            <a:br>
              <a:rPr lang="en-US" altLang="zh-CN" sz="2400" b="1" dirty="0" smtClean="0">
                <a:solidFill>
                  <a:schemeClr val="bg1"/>
                </a:solidFill>
                <a:latin typeface="Arial" pitchFamily="34" charset="0"/>
                <a:ea typeface="微软雅黑" pitchFamily="34" charset="-122"/>
                <a:cs typeface="Arial" pitchFamily="34" charset="0"/>
              </a:rPr>
            </a:br>
            <a:r>
              <a:rPr lang="en-US" altLang="zh-CN" sz="2400" b="1" dirty="0" smtClean="0">
                <a:solidFill>
                  <a:schemeClr val="bg1"/>
                </a:solidFill>
                <a:latin typeface="Arial" pitchFamily="34" charset="0"/>
                <a:ea typeface="微软雅黑" pitchFamily="34" charset="-122"/>
                <a:cs typeface="Arial" pitchFamily="34" charset="0"/>
              </a:rPr>
              <a:t/>
            </a:r>
            <a:br>
              <a:rPr lang="en-US" altLang="zh-CN" sz="2400" b="1" dirty="0" smtClean="0">
                <a:solidFill>
                  <a:schemeClr val="bg1"/>
                </a:solidFill>
                <a:latin typeface="Arial" pitchFamily="34" charset="0"/>
                <a:ea typeface="微软雅黑" pitchFamily="34" charset="-122"/>
                <a:cs typeface="Arial" pitchFamily="34" charset="0"/>
              </a:rPr>
            </a:br>
            <a:r>
              <a:rPr lang="en-US" altLang="zh-CN" sz="2400" b="1" dirty="0" smtClean="0">
                <a:solidFill>
                  <a:schemeClr val="bg1"/>
                </a:solidFill>
                <a:latin typeface="Arial" pitchFamily="34" charset="0"/>
                <a:ea typeface="微软雅黑" pitchFamily="34" charset="-122"/>
                <a:cs typeface="Arial" pitchFamily="34" charset="0"/>
              </a:rPr>
              <a:t>Status quo and Prospect for Balanced and Cyclic Utilization Technology of Rare Earth Resources in Rare Earth Permanent Magnet Industry</a:t>
            </a:r>
            <a:r>
              <a:rPr lang="en-US" altLang="zh-CN" sz="3600" b="1" dirty="0" smtClean="0">
                <a:solidFill>
                  <a:schemeClr val="bg1"/>
                </a:solidFill>
                <a:latin typeface="Arial" pitchFamily="34" charset="0"/>
                <a:ea typeface="微软雅黑" pitchFamily="34" charset="-122"/>
                <a:cs typeface="Arial" pitchFamily="34" charset="0"/>
              </a:rPr>
              <a:t/>
            </a:r>
            <a:br>
              <a:rPr lang="en-US" altLang="zh-CN" sz="3600" b="1" dirty="0" smtClean="0">
                <a:solidFill>
                  <a:schemeClr val="bg1"/>
                </a:solidFill>
                <a:latin typeface="Arial" pitchFamily="34" charset="0"/>
                <a:ea typeface="微软雅黑" pitchFamily="34" charset="-122"/>
                <a:cs typeface="Arial" pitchFamily="34" charset="0"/>
              </a:rPr>
            </a:br>
            <a:r>
              <a:rPr lang="en-US" altLang="zh-CN" sz="3600" b="1" dirty="0">
                <a:solidFill>
                  <a:schemeClr val="bg1"/>
                </a:solidFill>
                <a:latin typeface="Arial" pitchFamily="34" charset="0"/>
                <a:ea typeface="微软雅黑" pitchFamily="34" charset="-122"/>
                <a:cs typeface="Arial" pitchFamily="34" charset="0"/>
              </a:rPr>
              <a:t/>
            </a:r>
            <a:br>
              <a:rPr lang="en-US" altLang="zh-CN" sz="3600" b="1" dirty="0">
                <a:solidFill>
                  <a:schemeClr val="bg1"/>
                </a:solidFill>
                <a:latin typeface="Arial" pitchFamily="34" charset="0"/>
                <a:ea typeface="微软雅黑" pitchFamily="34" charset="-122"/>
                <a:cs typeface="Arial" pitchFamily="34" charset="0"/>
              </a:rPr>
            </a:br>
            <a:r>
              <a:rPr lang="en-US" altLang="zh-CN" sz="2400" b="1" dirty="0" smtClean="0">
                <a:solidFill>
                  <a:schemeClr val="bg1"/>
                </a:solidFill>
                <a:latin typeface="Arial" pitchFamily="34" charset="0"/>
                <a:ea typeface="微软雅黑" pitchFamily="34" charset="-122"/>
                <a:cs typeface="Arial" pitchFamily="34" charset="0"/>
              </a:rPr>
              <a:t>Comprehensively improving resource utilization efficiency and constructing a resource cyclic utilization system</a:t>
            </a:r>
            <a:br>
              <a:rPr lang="en-US" altLang="zh-CN" sz="2400" b="1" dirty="0" smtClean="0">
                <a:solidFill>
                  <a:schemeClr val="bg1"/>
                </a:solidFill>
                <a:latin typeface="Arial" pitchFamily="34" charset="0"/>
                <a:ea typeface="微软雅黑" pitchFamily="34" charset="-122"/>
                <a:cs typeface="Arial" pitchFamily="34" charset="0"/>
              </a:rPr>
            </a:br>
            <a:endParaRPr lang="zh-CN" altLang="en-US" sz="4000" b="1" dirty="0">
              <a:solidFill>
                <a:schemeClr val="bg1"/>
              </a:solidFill>
              <a:latin typeface="Arial" pitchFamily="34" charset="0"/>
              <a:ea typeface="微软雅黑" pitchFamily="34" charset="-122"/>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MH_Others_1">
            <a:extLst>
              <a:ext uri="{FF2B5EF4-FFF2-40B4-BE49-F238E27FC236}">
                <a16:creationId xmlns="" xmlns:a16="http://schemas.microsoft.com/office/drawing/2014/main" id="{EEB0632A-A654-450E-BC45-CFD402B57AEB}"/>
              </a:ext>
            </a:extLst>
          </p:cNvPr>
          <p:cNvSpPr txBox="1"/>
          <p:nvPr>
            <p:custDataLst>
              <p:tags r:id="rId1"/>
            </p:custDataLst>
          </p:nvPr>
        </p:nvSpPr>
        <p:spPr>
          <a:xfrm>
            <a:off x="439887" y="3146311"/>
            <a:ext cx="2462213" cy="615553"/>
          </a:xfrm>
          <a:prstGeom prst="rect">
            <a:avLst/>
          </a:prstGeom>
          <a:noFill/>
        </p:spPr>
        <p:txBody>
          <a:bodyPr vert="horz" wrap="square" lIns="0" tIns="0" rIns="0" bIns="0" rtlCol="0" anchor="ctr" anchorCtr="0">
            <a:spAutoFit/>
          </a:bodyPr>
          <a:lstStyle/>
          <a:p>
            <a:pPr algn="ctr"/>
            <a:r>
              <a:rPr lang="en-US" altLang="zh-CN" sz="4000" b="1" dirty="0" smtClean="0">
                <a:solidFill>
                  <a:srgbClr val="0070C0"/>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000" b="1"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1">
            <a:extLst>
              <a:ext uri="{FF2B5EF4-FFF2-40B4-BE49-F238E27FC236}">
                <a16:creationId xmlns="" xmlns:a16="http://schemas.microsoft.com/office/drawing/2014/main" id="{0FBA5D32-AA5F-482F-9210-9F0899715874}"/>
              </a:ext>
            </a:extLst>
          </p:cNvPr>
          <p:cNvSpPr/>
          <p:nvPr>
            <p:custDataLst>
              <p:tags r:id="rId2"/>
            </p:custDataLst>
          </p:nvPr>
        </p:nvSpPr>
        <p:spPr>
          <a:xfrm>
            <a:off x="2783632" y="1270413"/>
            <a:ext cx="8712968" cy="436734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FFFFFF">
              <a:lumMod val="50000"/>
            </a:srgbClr>
          </a:solid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fontAlgn="auto">
              <a:lnSpc>
                <a:spcPct val="130000"/>
              </a:lnSpc>
              <a:spcBef>
                <a:spcPts val="1800"/>
              </a:spcBef>
              <a:spcAft>
                <a:spcPts val="0"/>
              </a:spcAft>
              <a:defRPr/>
            </a:pPr>
            <a:r>
              <a:rPr lang="en-US" altLang="zh-CN" sz="2400" dirty="0" smtClean="0">
                <a:latin typeface="Arial" pitchFamily="34" charset="0"/>
                <a:cs typeface="Arial" pitchFamily="34" charset="0"/>
              </a:rPr>
              <a:t>1 </a:t>
            </a:r>
            <a:r>
              <a:rPr lang="en-US" altLang="zh-CN" sz="2400" dirty="0" smtClean="0">
                <a:solidFill>
                  <a:srgbClr val="FF0000"/>
                </a:solidFill>
                <a:latin typeface="Arial" pitchFamily="34" charset="0"/>
                <a:cs typeface="Arial" pitchFamily="34" charset="0"/>
              </a:rPr>
              <a:t>Background</a:t>
            </a:r>
            <a:r>
              <a:rPr lang="en-US" altLang="zh-CN" sz="2400" dirty="0" smtClean="0">
                <a:latin typeface="Arial" pitchFamily="34" charset="0"/>
                <a:cs typeface="Arial" pitchFamily="34" charset="0"/>
              </a:rPr>
              <a:t> of balanced and cyclic utilization technology of rare earth resources</a:t>
            </a:r>
            <a:endParaRPr lang="en-US" altLang="zh-CN" sz="2400" b="1" kern="0" dirty="0">
              <a:solidFill>
                <a:srgbClr val="FF0000"/>
              </a:solidFill>
              <a:latin typeface="Arial" pitchFamily="34" charset="0"/>
              <a:ea typeface="微软雅黑" panose="020B0503020204020204" pitchFamily="34" charset="-122"/>
              <a:cs typeface="Arial" pitchFamily="34" charset="0"/>
              <a:sym typeface="Arial" panose="020B0604020202020204" pitchFamily="34" charset="0"/>
            </a:endParaRPr>
          </a:p>
          <a:p>
            <a:pPr fontAlgn="auto">
              <a:lnSpc>
                <a:spcPct val="130000"/>
              </a:lnSpc>
              <a:spcBef>
                <a:spcPts val="1800"/>
              </a:spcBef>
              <a:spcAft>
                <a:spcPts val="0"/>
              </a:spcAft>
              <a:defRPr/>
            </a:pPr>
            <a:r>
              <a:rPr lang="en-US" altLang="zh-CN" sz="2400" b="1" kern="0" dirty="0" smtClean="0">
                <a:latin typeface="Arial" pitchFamily="34" charset="0"/>
                <a:ea typeface="微软雅黑" panose="020B0503020204020204" pitchFamily="34" charset="-122"/>
                <a:cs typeface="Arial" pitchFamily="34" charset="0"/>
                <a:sym typeface="Arial" panose="020B0604020202020204" pitchFamily="34" charset="0"/>
              </a:rPr>
              <a:t>2 </a:t>
            </a:r>
            <a:r>
              <a:rPr lang="en-US" altLang="zh-CN" sz="2400" b="1" kern="0" dirty="0" smtClean="0">
                <a:solidFill>
                  <a:srgbClr val="FF0000"/>
                </a:solidFill>
                <a:latin typeface="Arial" pitchFamily="34" charset="0"/>
                <a:ea typeface="微软雅黑" panose="020B0503020204020204" pitchFamily="34" charset="-122"/>
                <a:cs typeface="Arial" pitchFamily="34" charset="0"/>
                <a:sym typeface="Arial" panose="020B0604020202020204" pitchFamily="34" charset="0"/>
              </a:rPr>
              <a:t>Status quo </a:t>
            </a:r>
            <a:r>
              <a:rPr lang="en-US" altLang="zh-CN" sz="2400" b="1" kern="0" dirty="0" smtClean="0">
                <a:latin typeface="Arial" pitchFamily="34" charset="0"/>
                <a:ea typeface="微软雅黑" panose="020B0503020204020204" pitchFamily="34" charset="-122"/>
                <a:cs typeface="Arial" pitchFamily="34" charset="0"/>
                <a:sym typeface="Arial" panose="020B0604020202020204" pitchFamily="34" charset="0"/>
              </a:rPr>
              <a:t>of balanced and cyclic utilization technology of rare earth resources</a:t>
            </a:r>
          </a:p>
          <a:p>
            <a:endParaRPr lang="en-US" altLang="zh-CN" sz="2400" dirty="0" smtClean="0">
              <a:latin typeface="Arial" pitchFamily="34" charset="0"/>
              <a:cs typeface="Arial" pitchFamily="34" charset="0"/>
            </a:endParaRPr>
          </a:p>
          <a:p>
            <a:r>
              <a:rPr lang="en-US" altLang="zh-CN" sz="2400" dirty="0" smtClean="0">
                <a:latin typeface="Arial" pitchFamily="34" charset="0"/>
                <a:cs typeface="Arial" pitchFamily="34" charset="0"/>
              </a:rPr>
              <a:t>3 </a:t>
            </a:r>
            <a:r>
              <a:rPr lang="en-US" altLang="zh-CN" sz="2400" dirty="0" smtClean="0">
                <a:solidFill>
                  <a:srgbClr val="FF0000"/>
                </a:solidFill>
                <a:latin typeface="Arial" pitchFamily="34" charset="0"/>
                <a:cs typeface="Arial" pitchFamily="34" charset="0"/>
              </a:rPr>
              <a:t>Future development </a:t>
            </a:r>
            <a:r>
              <a:rPr lang="en-US" altLang="zh-CN" sz="2400" dirty="0" smtClean="0">
                <a:latin typeface="Arial" pitchFamily="34" charset="0"/>
                <a:cs typeface="Arial" pitchFamily="34" charset="0"/>
              </a:rPr>
              <a:t>of balanced and cyclic utilization technology of rare earth resources</a:t>
            </a:r>
          </a:p>
          <a:p>
            <a:endParaRPr lang="zh-CN" altLang="zh-CN" sz="2400" dirty="0" smtClean="0">
              <a:latin typeface="Arial" pitchFamily="34" charset="0"/>
              <a:cs typeface="Arial" pitchFamily="34" charset="0"/>
            </a:endParaRPr>
          </a:p>
          <a:p>
            <a:r>
              <a:rPr lang="en-US" altLang="zh-CN" sz="2400" dirty="0" smtClean="0">
                <a:latin typeface="Arial" pitchFamily="34" charset="0"/>
                <a:cs typeface="Arial" pitchFamily="34" charset="0"/>
              </a:rPr>
              <a:t>4 Balanced and cyclic utilization of rare earth resources in Earth-Panda </a:t>
            </a:r>
            <a:endParaRPr lang="zh-CN" altLang="zh-CN" sz="2400" dirty="0">
              <a:latin typeface="Arial" pitchFamily="34" charset="0"/>
              <a:cs typeface="Arial" pitchFamily="34" charset="0"/>
            </a:endParaRPr>
          </a:p>
        </p:txBody>
      </p:sp>
    </p:spTree>
    <p:extLst>
      <p:ext uri="{BB962C8B-B14F-4D97-AF65-F5344CB8AC3E}">
        <p14:creationId xmlns:p14="http://schemas.microsoft.com/office/powerpoint/2010/main" xmlns="" val="1013901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
            <a:extLst>
              <a:ext uri="{FF2B5EF4-FFF2-40B4-BE49-F238E27FC236}">
                <a16:creationId xmlns="" xmlns:a16="http://schemas.microsoft.com/office/drawing/2014/main" id="{A80D53E3-07DA-416B-A6C5-70C89F958D52}"/>
              </a:ext>
            </a:extLst>
          </p:cNvPr>
          <p:cNvSpPr>
            <a:spLocks noChangeArrowheads="1"/>
          </p:cNvSpPr>
          <p:nvPr/>
        </p:nvSpPr>
        <p:spPr bwMode="auto">
          <a:xfrm>
            <a:off x="4108581" y="3664746"/>
            <a:ext cx="645191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square" anchor="ctr">
            <a:spAutoFit/>
          </a:bodyPr>
          <a:lstStyle/>
          <a:p>
            <a:pPr algn="ctr"/>
            <a:r>
              <a:rPr lang="en-US" altLang="zh-CN" sz="3600" b="1" dirty="0" smtClean="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rPr>
              <a:t>Technology background</a:t>
            </a:r>
            <a:endParaRPr lang="en-US" altLang="zh-CN" sz="3600" b="1" kern="0" dirty="0">
              <a:solidFill>
                <a:srgbClr val="0070C0"/>
              </a:solidFill>
              <a:latin typeface="Arial" pitchFamily="34" charset="0"/>
              <a:ea typeface="微软雅黑" panose="020B0503020204020204" pitchFamily="34" charset="-122"/>
              <a:cs typeface="Arial" pitchFamily="34" charset="0"/>
              <a:sym typeface="Arial" panose="020B0604020202020204" pitchFamily="34" charset="0"/>
            </a:endParaRPr>
          </a:p>
        </p:txBody>
      </p:sp>
      <p:sp>
        <p:nvSpPr>
          <p:cNvPr id="26" name="矩形 10">
            <a:extLst>
              <a:ext uri="{FF2B5EF4-FFF2-40B4-BE49-F238E27FC236}">
                <a16:creationId xmlns="" xmlns:a16="http://schemas.microsoft.com/office/drawing/2014/main" id="{3A703763-7D6F-495A-87B0-6DABD1A02224}"/>
              </a:ext>
            </a:extLst>
          </p:cNvPr>
          <p:cNvSpPr>
            <a:spLocks noChangeArrowheads="1"/>
          </p:cNvSpPr>
          <p:nvPr/>
        </p:nvSpPr>
        <p:spPr bwMode="auto">
          <a:xfrm>
            <a:off x="4063399" y="2844225"/>
            <a:ext cx="6542278"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spcAft>
                <a:spcPts val="600"/>
              </a:spcAft>
            </a:pPr>
            <a:r>
              <a:rPr lang="en-US" altLang="zh-CN" b="1" dirty="0" smtClean="0">
                <a:solidFill>
                  <a:srgbClr val="0070C0"/>
                </a:solidFill>
                <a:latin typeface="Arial" pitchFamily="34" charset="0"/>
                <a:ea typeface="微软雅黑" pitchFamily="34" charset="-122"/>
                <a:cs typeface="Arial" pitchFamily="34" charset="0"/>
              </a:rPr>
              <a:t>Balanced and cyclic utilization technology of rare earth resources in rare earth permanent</a:t>
            </a:r>
            <a:endParaRPr lang="zh-CN" altLang="en-US" sz="3200" b="1"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endParaRPr>
          </a:p>
        </p:txBody>
      </p:sp>
      <p:sp>
        <p:nvSpPr>
          <p:cNvPr id="45" name="直接连接符 11">
            <a:extLst>
              <a:ext uri="{FF2B5EF4-FFF2-40B4-BE49-F238E27FC236}">
                <a16:creationId xmlns="" xmlns:a16="http://schemas.microsoft.com/office/drawing/2014/main" id="{1F340533-F04F-418C-8930-874F845CD6DA}"/>
              </a:ext>
            </a:extLst>
          </p:cNvPr>
          <p:cNvSpPr>
            <a:spLocks noChangeShapeType="1"/>
          </p:cNvSpPr>
          <p:nvPr/>
        </p:nvSpPr>
        <p:spPr bwMode="auto">
          <a:xfrm>
            <a:off x="4108581" y="3454481"/>
            <a:ext cx="6451915" cy="0"/>
          </a:xfrm>
          <a:prstGeom prst="line">
            <a:avLst/>
          </a:prstGeom>
          <a:noFill/>
          <a:ln w="6350" cap="flat" cmpd="sng">
            <a:solidFill>
              <a:srgbClr val="0070C0"/>
            </a:solidFill>
            <a:bevel/>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2" b="0" i="0" u="none" strike="noStrike" kern="0" cap="none" spc="0" normalizeH="0" baseline="0" noProof="0">
              <a:ln>
                <a:noFill/>
              </a:ln>
              <a:solidFill>
                <a:srgbClr val="0070C0"/>
              </a:solidFill>
              <a:effectLst/>
              <a:uLnTx/>
              <a:uFillTx/>
              <a:latin typeface="Arial" pitchFamily="34" charset="0"/>
              <a:ea typeface="宋体" panose="02010600030101010101" pitchFamily="2" charset="-122"/>
              <a:cs typeface="Arial" pitchFamily="34" charset="0"/>
            </a:endParaRPr>
          </a:p>
        </p:txBody>
      </p:sp>
      <p:sp>
        <p:nvSpPr>
          <p:cNvPr id="46" name="Text Box 3">
            <a:extLst>
              <a:ext uri="{FF2B5EF4-FFF2-40B4-BE49-F238E27FC236}">
                <a16:creationId xmlns="" xmlns:a16="http://schemas.microsoft.com/office/drawing/2014/main" id="{A3FF381A-9916-4F29-A18C-1AE5BD814FAA}"/>
              </a:ext>
            </a:extLst>
          </p:cNvPr>
          <p:cNvSpPr>
            <a:spLocks noChangeArrowheads="1"/>
          </p:cNvSpPr>
          <p:nvPr/>
        </p:nvSpPr>
        <p:spPr bwMode="auto">
          <a:xfrm>
            <a:off x="2639616" y="1628800"/>
            <a:ext cx="1888659" cy="377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none" anchor="ctr">
            <a:spAutoFit/>
          </a:bodyPr>
          <a:lstStyle/>
          <a:p>
            <a:r>
              <a:rPr lang="en-US" sz="23900"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rPr>
              <a:t>1</a:t>
            </a:r>
            <a:endParaRPr lang="zh-CN" altLang="en-US" sz="23900" b="1"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endParaRPr>
          </a:p>
        </p:txBody>
      </p:sp>
    </p:spTree>
    <p:extLst>
      <p:ext uri="{BB962C8B-B14F-4D97-AF65-F5344CB8AC3E}">
        <p14:creationId xmlns:p14="http://schemas.microsoft.com/office/powerpoint/2010/main" xmlns="" val="4083194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01071" y="980728"/>
            <a:ext cx="11225824" cy="1422954"/>
          </a:xfrm>
          <a:prstGeom prst="rect">
            <a:avLst/>
          </a:prstGeom>
        </p:spPr>
        <p:txBody>
          <a:bodyPr wrap="square">
            <a:spAutoFit/>
          </a:bodyPr>
          <a:lstStyle/>
          <a:p>
            <a:pPr marL="342900" indent="-342900" algn="just">
              <a:lnSpc>
                <a:spcPct val="150000"/>
              </a:lnSpc>
              <a:buClr>
                <a:srgbClr val="0070C0"/>
              </a:buClr>
              <a:buFont typeface="Wingdings" panose="05000000000000000000" pitchFamily="2" charset="2"/>
              <a:buChar char="Ø"/>
            </a:pPr>
            <a:r>
              <a:rPr lang="en-US" altLang="zh-CN" sz="2000" dirty="0" smtClean="0">
                <a:latin typeface="Arial" pitchFamily="34" charset="0"/>
                <a:cs typeface="Arial" pitchFamily="34" charset="0"/>
              </a:rPr>
              <a:t>Rare earth resources could be widely used and the rare earth industry chain includes the mining, beneficiation, smelting, and utilization of rare earth ores.</a:t>
            </a:r>
            <a:endParaRPr lang="zh-CN" altLang="zh-CN" sz="2000" dirty="0" smtClean="0">
              <a:latin typeface="Arial" pitchFamily="34" charset="0"/>
              <a:cs typeface="Arial" pitchFamily="34" charset="0"/>
            </a:endParaRPr>
          </a:p>
          <a:p>
            <a:pPr marL="342900" indent="-342900">
              <a:lnSpc>
                <a:spcPct val="150000"/>
              </a:lnSpc>
              <a:buClr>
                <a:srgbClr val="0070C0"/>
              </a:buClr>
              <a:buFont typeface="Wingdings" panose="05000000000000000000" pitchFamily="2" charset="2"/>
              <a:buChar char="Ø"/>
            </a:pPr>
            <a:endParaRPr lang="zh-CN" altLang="en-US" sz="2000" dirty="0">
              <a:latin typeface="Arial" pitchFamily="34" charset="0"/>
              <a:ea typeface="微软雅黑" pitchFamily="34" charset="-122"/>
              <a:cs typeface="Arial" pitchFamily="34" charset="0"/>
            </a:endParaRPr>
          </a:p>
        </p:txBody>
      </p:sp>
      <p:sp>
        <p:nvSpPr>
          <p:cNvPr id="7" name="标题 6">
            <a:extLst>
              <a:ext uri="{FF2B5EF4-FFF2-40B4-BE49-F238E27FC236}">
                <a16:creationId xmlns="" xmlns:a16="http://schemas.microsoft.com/office/drawing/2014/main" id="{B0F08D45-4544-CD14-9238-BD44E1CF0C2F}"/>
              </a:ext>
            </a:extLst>
          </p:cNvPr>
          <p:cNvSpPr>
            <a:spLocks noGrp="1"/>
          </p:cNvSpPr>
          <p:nvPr>
            <p:ph type="title"/>
          </p:nvPr>
        </p:nvSpPr>
        <p:spPr>
          <a:xfrm>
            <a:off x="627123" y="150817"/>
            <a:ext cx="5828917" cy="660420"/>
          </a:xfrm>
        </p:spPr>
        <p:txBody>
          <a:bodyPr/>
          <a:lstStyle/>
          <a:p>
            <a:r>
              <a:rPr lang="en-US" altLang="zh-CN" sz="2800" dirty="0">
                <a:latin typeface="Arial" pitchFamily="34" charset="0"/>
                <a:cs typeface="Arial" pitchFamily="34" charset="0"/>
              </a:rPr>
              <a:t>1. </a:t>
            </a:r>
            <a:r>
              <a:rPr lang="en-US" altLang="zh-CN" sz="2800" dirty="0" smtClean="0">
                <a:latin typeface="Arial" pitchFamily="34" charset="0"/>
                <a:cs typeface="Arial" pitchFamily="34" charset="0"/>
              </a:rPr>
              <a:t>Technology background</a:t>
            </a:r>
            <a:r>
              <a:rPr lang="zh-CN" altLang="zh-CN" sz="2800" dirty="0" smtClean="0">
                <a:latin typeface="Arial" pitchFamily="34" charset="0"/>
                <a:cs typeface="Arial" pitchFamily="34" charset="0"/>
              </a:rPr>
              <a:t/>
            </a:r>
            <a:br>
              <a:rPr lang="zh-CN" altLang="zh-CN" sz="2800" dirty="0" smtClean="0">
                <a:latin typeface="Arial" pitchFamily="34" charset="0"/>
                <a:cs typeface="Arial" pitchFamily="34" charset="0"/>
              </a:rPr>
            </a:br>
            <a:endParaRPr lang="zh-CN" altLang="en-US" sz="2800" dirty="0">
              <a:latin typeface="Arial" pitchFamily="34" charset="0"/>
              <a:cs typeface="Arial" pitchFamily="34" charset="0"/>
            </a:endParaRPr>
          </a:p>
        </p:txBody>
      </p:sp>
      <p:grpSp>
        <p:nvGrpSpPr>
          <p:cNvPr id="2" name="组合 1">
            <a:extLst>
              <a:ext uri="{FF2B5EF4-FFF2-40B4-BE49-F238E27FC236}">
                <a16:creationId xmlns="" xmlns:a16="http://schemas.microsoft.com/office/drawing/2014/main" id="{4245FAB2-6A7E-0F7B-002F-894595D757A9}"/>
              </a:ext>
            </a:extLst>
          </p:cNvPr>
          <p:cNvGrpSpPr>
            <a:grpSpLocks/>
          </p:cNvGrpSpPr>
          <p:nvPr/>
        </p:nvGrpSpPr>
        <p:grpSpPr bwMode="auto">
          <a:xfrm>
            <a:off x="1472679" y="1769491"/>
            <a:ext cx="9722371" cy="4631827"/>
            <a:chOff x="727" y="2130"/>
            <a:chExt cx="15675" cy="7469"/>
          </a:xfrm>
        </p:grpSpPr>
        <p:pic>
          <p:nvPicPr>
            <p:cNvPr id="3" name="图片 3" descr="图片1.png">
              <a:extLst>
                <a:ext uri="{FF2B5EF4-FFF2-40B4-BE49-F238E27FC236}">
                  <a16:creationId xmlns="" xmlns:a16="http://schemas.microsoft.com/office/drawing/2014/main" id="{883C70E1-E4FE-351D-4157-7651CC29BA57}"/>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612"/>
            <a:stretch/>
          </p:blipFill>
          <p:spPr bwMode="auto">
            <a:xfrm>
              <a:off x="1757" y="2130"/>
              <a:ext cx="14027" cy="7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左弧形箭头 3">
              <a:extLst>
                <a:ext uri="{FF2B5EF4-FFF2-40B4-BE49-F238E27FC236}">
                  <a16:creationId xmlns="" xmlns:a16="http://schemas.microsoft.com/office/drawing/2014/main" id="{116B0314-F83E-211A-88A2-D333E135B4B0}"/>
                </a:ext>
              </a:extLst>
            </p:cNvPr>
            <p:cNvSpPr/>
            <p:nvPr/>
          </p:nvSpPr>
          <p:spPr bwMode="auto">
            <a:xfrm rot="20789751">
              <a:off x="727" y="3907"/>
              <a:ext cx="1997" cy="5692"/>
            </a:xfrm>
            <a:prstGeom prst="curvedRightArrow">
              <a:avLst>
                <a:gd name="adj1" fmla="val 26991"/>
                <a:gd name="adj2" fmla="val 84570"/>
                <a:gd name="adj3" fmla="val 25000"/>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w="9525" cap="flat" cmpd="sng" algn="ctr">
              <a:solidFill>
                <a:schemeClr val="tx1"/>
              </a:solidFill>
              <a:prstDash val="solid"/>
              <a:round/>
              <a:headEnd type="none" w="med" len="med"/>
              <a:tailEnd type="none" w="med" len="med"/>
            </a:ln>
          </p:spPr>
          <p:txBody>
            <a:bodyPr/>
            <a:lstStyle/>
            <a:p>
              <a:pPr eaLnBrk="0" hangingPunct="0">
                <a:buFont typeface="Arial" panose="020B0604020202020204" pitchFamily="34" charset="0"/>
                <a:buNone/>
                <a:defRPr/>
              </a:pPr>
              <a:endParaRPr lang="zh-CN" altLang="en-US" sz="1505">
                <a:latin typeface="Arial" pitchFamily="34" charset="0"/>
                <a:ea typeface="宋体" panose="02010600030101010101" pitchFamily="2" charset="-122"/>
                <a:cs typeface="Arial" pitchFamily="34" charset="0"/>
              </a:endParaRPr>
            </a:p>
          </p:txBody>
        </p:sp>
        <p:grpSp>
          <p:nvGrpSpPr>
            <p:cNvPr id="6" name="组合 1">
              <a:extLst>
                <a:ext uri="{FF2B5EF4-FFF2-40B4-BE49-F238E27FC236}">
                  <a16:creationId xmlns="" xmlns:a16="http://schemas.microsoft.com/office/drawing/2014/main" id="{41E7A8F9-E3AD-912F-2BFC-D535946D9B78}"/>
                </a:ext>
              </a:extLst>
            </p:cNvPr>
            <p:cNvGrpSpPr>
              <a:grpSpLocks/>
            </p:cNvGrpSpPr>
            <p:nvPr/>
          </p:nvGrpSpPr>
          <p:grpSpPr bwMode="auto">
            <a:xfrm>
              <a:off x="11355" y="2322"/>
              <a:ext cx="5047" cy="2644"/>
              <a:chOff x="11340" y="2558"/>
              <a:chExt cx="5046" cy="2644"/>
            </a:xfrm>
          </p:grpSpPr>
          <p:sp>
            <p:nvSpPr>
              <p:cNvPr id="9" name="TextBox 8">
                <a:extLst>
                  <a:ext uri="{FF2B5EF4-FFF2-40B4-BE49-F238E27FC236}">
                    <a16:creationId xmlns="" xmlns:a16="http://schemas.microsoft.com/office/drawing/2014/main" id="{BA007CD8-F0D9-6A5C-64CB-29718E4EA3FA}"/>
                  </a:ext>
                </a:extLst>
              </p:cNvPr>
              <p:cNvSpPr txBox="1"/>
              <p:nvPr/>
            </p:nvSpPr>
            <p:spPr>
              <a:xfrm>
                <a:off x="11340" y="2558"/>
                <a:ext cx="5026" cy="2643"/>
              </a:xfrm>
              <a:prstGeom prst="rect">
                <a:avLst/>
              </a:prstGeom>
              <a:solidFill>
                <a:srgbClr val="2E75B6"/>
              </a:solidFill>
              <a:ln w="9525">
                <a:noFill/>
              </a:ln>
            </p:spPr>
            <p:txBody>
              <a:bodyPr wrap="square">
                <a:spAutoFit/>
              </a:bodyPr>
              <a:lstStyle/>
              <a:p>
                <a:pPr eaLnBrk="0" hangingPunct="0"/>
                <a:endParaRPr lang="en-US" altLang="zh-CN" sz="1675" noProof="1">
                  <a:latin typeface="Arial" pitchFamily="34" charset="0"/>
                  <a:ea typeface="宋体" panose="02010600030101010101" pitchFamily="2" charset="-122"/>
                  <a:cs typeface="Arial" pitchFamily="34" charset="0"/>
                </a:endParaRPr>
              </a:p>
              <a:p>
                <a:pPr eaLnBrk="0" hangingPunct="0"/>
                <a:endParaRPr lang="en-US" altLang="zh-CN" sz="1675" noProof="1">
                  <a:latin typeface="Arial" pitchFamily="34" charset="0"/>
                  <a:ea typeface="宋体" panose="02010600030101010101" pitchFamily="2" charset="-122"/>
                  <a:cs typeface="Arial" pitchFamily="34" charset="0"/>
                </a:endParaRPr>
              </a:p>
              <a:p>
                <a:pPr eaLnBrk="0" hangingPunct="0"/>
                <a:endParaRPr lang="en-US" altLang="zh-CN" sz="1675" noProof="1">
                  <a:latin typeface="Arial" pitchFamily="34" charset="0"/>
                  <a:ea typeface="宋体" panose="02010600030101010101" pitchFamily="2" charset="-122"/>
                  <a:cs typeface="Arial" pitchFamily="34" charset="0"/>
                </a:endParaRPr>
              </a:p>
              <a:p>
                <a:pPr eaLnBrk="0" hangingPunct="0"/>
                <a:endParaRPr lang="en-US" altLang="zh-CN" sz="1675" noProof="1">
                  <a:latin typeface="Arial" pitchFamily="34" charset="0"/>
                  <a:ea typeface="宋体" panose="02010600030101010101" pitchFamily="2" charset="-122"/>
                  <a:cs typeface="Arial" pitchFamily="34" charset="0"/>
                </a:endParaRPr>
              </a:p>
              <a:p>
                <a:pPr eaLnBrk="0" hangingPunct="0"/>
                <a:endParaRPr lang="en-US" altLang="zh-CN" sz="1675" noProof="1">
                  <a:latin typeface="Arial" pitchFamily="34" charset="0"/>
                  <a:ea typeface="宋体" panose="02010600030101010101" pitchFamily="2" charset="-122"/>
                  <a:cs typeface="Arial" pitchFamily="34" charset="0"/>
                </a:endParaRPr>
              </a:p>
              <a:p>
                <a:pPr eaLnBrk="0" hangingPunct="0"/>
                <a:endParaRPr lang="en-US" altLang="zh-CN" sz="1675" noProof="1">
                  <a:latin typeface="Arial" pitchFamily="34" charset="0"/>
                  <a:ea typeface="宋体" panose="02010600030101010101" pitchFamily="2" charset="-122"/>
                  <a:cs typeface="Arial" pitchFamily="34" charset="0"/>
                </a:endParaRPr>
              </a:p>
            </p:txBody>
          </p:sp>
          <p:sp>
            <p:nvSpPr>
              <p:cNvPr id="10" name="TextBox 9">
                <a:extLst>
                  <a:ext uri="{FF2B5EF4-FFF2-40B4-BE49-F238E27FC236}">
                    <a16:creationId xmlns="" xmlns:a16="http://schemas.microsoft.com/office/drawing/2014/main" id="{110224BE-31B3-F20B-5A95-A82856A44711}"/>
                  </a:ext>
                </a:extLst>
              </p:cNvPr>
              <p:cNvSpPr txBox="1"/>
              <p:nvPr/>
            </p:nvSpPr>
            <p:spPr>
              <a:xfrm>
                <a:off x="11360" y="2674"/>
                <a:ext cx="5026" cy="2528"/>
              </a:xfrm>
              <a:prstGeom prst="rect">
                <a:avLst/>
              </a:prstGeom>
              <a:noFill/>
              <a:ln w="9525">
                <a:noFill/>
              </a:ln>
            </p:spPr>
            <p:txBody>
              <a:bodyPr wrap="square">
                <a:spAutoFit/>
              </a:bodyPr>
              <a:lstStyle/>
              <a:p>
                <a:pPr lvl="0" algn="just" eaLnBrk="0" hangingPunct="0">
                  <a:lnSpc>
                    <a:spcPct val="130000"/>
                  </a:lnSpc>
                  <a:buFont typeface="Wingdings" panose="05000000000000000000" pitchFamily="2" charset="2"/>
                  <a:buChar char="p"/>
                </a:pPr>
                <a:r>
                  <a:rPr lang="en-US" altLang="zh-CN" sz="1675" b="1" noProof="1" smtClean="0">
                    <a:solidFill>
                      <a:srgbClr val="FFFF00"/>
                    </a:solidFill>
                    <a:latin typeface="Arial" pitchFamily="34" charset="0"/>
                    <a:cs typeface="Arial" pitchFamily="34" charset="0"/>
                  </a:rPr>
                  <a:t> </a:t>
                </a:r>
                <a:r>
                  <a:rPr lang="en-US" altLang="zh-CN" sz="1050" b="1" noProof="1" smtClean="0">
                    <a:solidFill>
                      <a:srgbClr val="FFFF00"/>
                    </a:solidFill>
                    <a:latin typeface="Arial" pitchFamily="34" charset="0"/>
                    <a:cs typeface="Arial" pitchFamily="34" charset="0"/>
                  </a:rPr>
                  <a:t>The rare earth resources are not scarce, and the key lies in how to achieve high-quality and sustainable development of the rare earth new material industry through the high value, balanced and circular utilization of rare earth.</a:t>
                </a:r>
              </a:p>
              <a:p>
                <a:pPr lvl="0" algn="just" eaLnBrk="0" hangingPunct="0">
                  <a:lnSpc>
                    <a:spcPct val="130000"/>
                  </a:lnSpc>
                  <a:buFont typeface="Wingdings" panose="05000000000000000000" pitchFamily="2" charset="2"/>
                  <a:buChar char="p"/>
                </a:pPr>
                <a:endParaRPr lang="zh-CN" altLang="en-US" sz="1675" b="1" noProof="1">
                  <a:solidFill>
                    <a:srgbClr val="FFFF00"/>
                  </a:solidFill>
                  <a:latin typeface="Arial" pitchFamily="34" charset="0"/>
                  <a:cs typeface="Arial" pitchFamily="34" charset="0"/>
                </a:endParaRPr>
              </a:p>
            </p:txBody>
          </p:sp>
        </p:grpSp>
        <p:pic>
          <p:nvPicPr>
            <p:cNvPr id="8" name="Picture 21" descr="worldmap_ani8">
              <a:extLst>
                <a:ext uri="{FF2B5EF4-FFF2-40B4-BE49-F238E27FC236}">
                  <a16:creationId xmlns="" xmlns:a16="http://schemas.microsoft.com/office/drawing/2014/main" id="{C9C8522A-447B-BBF2-0443-A9DDD1FA1B00}"/>
                </a:ext>
              </a:extLst>
            </p:cNvPr>
            <p:cNvPicPr>
              <a:picLocks noChangeAspect="1" noChangeArrowheads="1"/>
            </p:cNvPicPr>
            <p:nvPr/>
          </p:nvPicPr>
          <p:blipFill>
            <a:blip r:embed="rId4" cstate="print">
              <a:lum bright="18000" contrast="42000"/>
              <a:grayscl/>
              <a:extLst>
                <a:ext uri="{28A0092B-C50C-407E-A947-70E740481C1C}">
                  <a14:useLocalDpi xmlns:a14="http://schemas.microsoft.com/office/drawing/2010/main" xmlns="" val="0"/>
                </a:ext>
              </a:extLst>
            </a:blip>
            <a:srcRect/>
            <a:stretch>
              <a:fillRect/>
            </a:stretch>
          </p:blipFill>
          <p:spPr bwMode="auto">
            <a:xfrm>
              <a:off x="1605" y="4884"/>
              <a:ext cx="1562" cy="1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64296926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图片 2">
            <a:extLst>
              <a:ext uri="{FF2B5EF4-FFF2-40B4-BE49-F238E27FC236}">
                <a16:creationId xmlns="" xmlns:a16="http://schemas.microsoft.com/office/drawing/2014/main" id="{FFA40EF8-9A1A-40B7-A2D3-5A40FC5BBADC}"/>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 b="1008"/>
          <a:stretch/>
        </p:blipFill>
        <p:spPr bwMode="auto">
          <a:xfrm>
            <a:off x="1415480" y="2171079"/>
            <a:ext cx="8352928" cy="4049905"/>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矩形 11"/>
          <p:cNvSpPr/>
          <p:nvPr/>
        </p:nvSpPr>
        <p:spPr>
          <a:xfrm>
            <a:off x="601071" y="980728"/>
            <a:ext cx="11225824" cy="2161617"/>
          </a:xfrm>
          <a:prstGeom prst="rect">
            <a:avLst/>
          </a:prstGeom>
        </p:spPr>
        <p:txBody>
          <a:bodyPr wrap="square">
            <a:spAutoFit/>
          </a:bodyPr>
          <a:lstStyle/>
          <a:p>
            <a:pPr marL="342900" indent="-342900" algn="just">
              <a:lnSpc>
                <a:spcPct val="150000"/>
              </a:lnSpc>
              <a:buClr>
                <a:srgbClr val="0070C0"/>
              </a:buClr>
              <a:buFont typeface="Wingdings" panose="05000000000000000000" pitchFamily="2" charset="2"/>
              <a:buChar char="Ø"/>
            </a:pPr>
            <a:r>
              <a:rPr lang="en-US" altLang="zh-CN" dirty="0" smtClean="0">
                <a:latin typeface="Arial" pitchFamily="34" charset="0"/>
                <a:cs typeface="Arial" pitchFamily="34" charset="0"/>
              </a:rPr>
              <a:t>Materials with the addition of rare earth elements often have properties that traditional materials cannot match, so they are called </a:t>
            </a:r>
            <a:r>
              <a:rPr lang="en-US" altLang="zh-CN" dirty="0" smtClean="0">
                <a:solidFill>
                  <a:srgbClr val="FF0000"/>
                </a:solidFill>
                <a:latin typeface="Arial" pitchFamily="34" charset="0"/>
                <a:cs typeface="Arial" pitchFamily="34" charset="0"/>
              </a:rPr>
              <a:t>rare earth new materials</a:t>
            </a:r>
            <a:r>
              <a:rPr lang="en-US" altLang="zh-CN" dirty="0" smtClean="0">
                <a:latin typeface="Arial" pitchFamily="34" charset="0"/>
                <a:cs typeface="Arial" pitchFamily="34" charset="0"/>
              </a:rPr>
              <a:t>, including functional materials and structural materials. Rare earth is also known as industrial "monosodium glutamate" and "vitamin", and could be widely used in various material fields.</a:t>
            </a:r>
            <a:endParaRPr lang="zh-CN" altLang="zh-CN" dirty="0" smtClean="0">
              <a:latin typeface="Arial" pitchFamily="34" charset="0"/>
              <a:cs typeface="Arial" pitchFamily="34" charset="0"/>
            </a:endParaRPr>
          </a:p>
          <a:p>
            <a:pPr marL="342900" indent="-342900">
              <a:lnSpc>
                <a:spcPct val="150000"/>
              </a:lnSpc>
              <a:buClr>
                <a:srgbClr val="0070C0"/>
              </a:buClr>
              <a:buFont typeface="Wingdings" panose="05000000000000000000" pitchFamily="2" charset="2"/>
              <a:buChar char="Ø"/>
            </a:pPr>
            <a:endParaRPr lang="zh-CN" altLang="en-US" sz="2000" dirty="0">
              <a:latin typeface="Arial" pitchFamily="34" charset="0"/>
              <a:ea typeface="微软雅黑" pitchFamily="34" charset="-122"/>
              <a:cs typeface="Arial" pitchFamily="34" charset="0"/>
            </a:endParaRPr>
          </a:p>
        </p:txBody>
      </p:sp>
      <p:sp>
        <p:nvSpPr>
          <p:cNvPr id="7" name="标题 6">
            <a:extLst>
              <a:ext uri="{FF2B5EF4-FFF2-40B4-BE49-F238E27FC236}">
                <a16:creationId xmlns="" xmlns:a16="http://schemas.microsoft.com/office/drawing/2014/main" id="{B0F08D45-4544-CD14-9238-BD44E1CF0C2F}"/>
              </a:ext>
            </a:extLst>
          </p:cNvPr>
          <p:cNvSpPr>
            <a:spLocks noGrp="1"/>
          </p:cNvSpPr>
          <p:nvPr>
            <p:ph type="title"/>
          </p:nvPr>
        </p:nvSpPr>
        <p:spPr>
          <a:xfrm>
            <a:off x="627123" y="150817"/>
            <a:ext cx="6765021" cy="660420"/>
          </a:xfrm>
        </p:spPr>
        <p:txBody>
          <a:bodyPr/>
          <a:lstStyle/>
          <a:p>
            <a:r>
              <a:rPr lang="en-US" altLang="zh-CN" sz="2800" dirty="0">
                <a:latin typeface="Arial" pitchFamily="34" charset="0"/>
                <a:cs typeface="Arial" pitchFamily="34" charset="0"/>
              </a:rPr>
              <a:t>1. </a:t>
            </a:r>
            <a:r>
              <a:rPr lang="en-US" altLang="zh-CN" sz="2800" dirty="0" smtClean="0">
                <a:latin typeface="Arial" pitchFamily="34" charset="0"/>
                <a:cs typeface="Arial" pitchFamily="34" charset="0"/>
              </a:rPr>
              <a:t>Technology background</a:t>
            </a:r>
            <a:endParaRPr lang="zh-CN" altLang="en-US" sz="2800" dirty="0">
              <a:latin typeface="Arial" pitchFamily="34" charset="0"/>
              <a:cs typeface="Arial" pitchFamily="34" charset="0"/>
            </a:endParaRPr>
          </a:p>
        </p:txBody>
      </p:sp>
    </p:spTree>
    <p:extLst>
      <p:ext uri="{BB962C8B-B14F-4D97-AF65-F5344CB8AC3E}">
        <p14:creationId xmlns:p14="http://schemas.microsoft.com/office/powerpoint/2010/main" xmlns="" val="7928473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45093" y="980728"/>
            <a:ext cx="10823515" cy="1938992"/>
          </a:xfrm>
          <a:prstGeom prst="rect">
            <a:avLst/>
          </a:prstGeom>
        </p:spPr>
        <p:txBody>
          <a:bodyPr wrap="square">
            <a:spAutoFit/>
          </a:bodyPr>
          <a:lstStyle/>
          <a:p>
            <a:pPr algn="just"/>
            <a:r>
              <a:rPr lang="en-US" altLang="zh-CN" dirty="0" smtClean="0">
                <a:latin typeface="Arial" pitchFamily="34" charset="0"/>
                <a:cs typeface="Arial" pitchFamily="34" charset="0"/>
              </a:rPr>
              <a:t>The rare earth permanent magnet industry </a:t>
            </a:r>
            <a:r>
              <a:rPr lang="en-US" altLang="zh-CN" b="1" dirty="0" smtClean="0">
                <a:solidFill>
                  <a:srgbClr val="FF0000"/>
                </a:solidFill>
                <a:latin typeface="Arial" pitchFamily="34" charset="0"/>
                <a:cs typeface="Arial" pitchFamily="34" charset="0"/>
              </a:rPr>
              <a:t>is the largest application field </a:t>
            </a:r>
            <a:r>
              <a:rPr lang="en-US" altLang="zh-CN" dirty="0" smtClean="0">
                <a:latin typeface="Arial" pitchFamily="34" charset="0"/>
                <a:cs typeface="Arial" pitchFamily="34" charset="0"/>
              </a:rPr>
              <a:t>of rare earth resources. With the highest magnetic performance and the widest application range in current industrial production, rare earth permanent magnet materials can be used in </a:t>
            </a:r>
            <a:r>
              <a:rPr lang="en-US" altLang="zh-CN" b="1" dirty="0" smtClean="0">
                <a:solidFill>
                  <a:srgbClr val="FF0000"/>
                </a:solidFill>
                <a:latin typeface="Arial" pitchFamily="34" charset="0"/>
                <a:cs typeface="Arial" pitchFamily="34" charset="0"/>
              </a:rPr>
              <a:t>new energy vehicles,</a:t>
            </a:r>
            <a:r>
              <a:rPr lang="en-US" altLang="zh-CN" dirty="0" smtClean="0">
                <a:latin typeface="Arial" pitchFamily="34" charset="0"/>
                <a:cs typeface="Arial" pitchFamily="34" charset="0"/>
              </a:rPr>
              <a:t> </a:t>
            </a:r>
            <a:r>
              <a:rPr lang="en-US" altLang="zh-CN" b="1" dirty="0" smtClean="0">
                <a:solidFill>
                  <a:srgbClr val="FF0000"/>
                </a:solidFill>
                <a:latin typeface="Arial" pitchFamily="34" charset="0"/>
                <a:cs typeface="Arial" pitchFamily="34" charset="0"/>
              </a:rPr>
              <a:t>intelligent manufacturing </a:t>
            </a:r>
            <a:r>
              <a:rPr lang="en-US" altLang="zh-CN" dirty="0" smtClean="0">
                <a:latin typeface="Arial" pitchFamily="34" charset="0"/>
                <a:cs typeface="Arial" pitchFamily="34" charset="0"/>
              </a:rPr>
              <a:t>equipment, </a:t>
            </a:r>
            <a:r>
              <a:rPr lang="en-US" altLang="zh-CN" b="1" dirty="0" smtClean="0">
                <a:solidFill>
                  <a:srgbClr val="FF0000"/>
                </a:solidFill>
                <a:latin typeface="Arial" pitchFamily="34" charset="0"/>
                <a:cs typeface="Arial" pitchFamily="34" charset="0"/>
              </a:rPr>
              <a:t>energy-saving household appliances, wind power generation and other fields and are an important foundation for the survival and development of these fields.</a:t>
            </a:r>
            <a:endParaRPr lang="zh-CN" altLang="zh-CN" b="1" dirty="0" smtClean="0">
              <a:solidFill>
                <a:srgbClr val="FF0000"/>
              </a:solidFill>
              <a:latin typeface="Arial" pitchFamily="34" charset="0"/>
              <a:cs typeface="Arial" pitchFamily="34" charset="0"/>
            </a:endParaRPr>
          </a:p>
          <a:p>
            <a:pPr marL="342900" indent="-342900">
              <a:lnSpc>
                <a:spcPct val="150000"/>
              </a:lnSpc>
              <a:buClr>
                <a:srgbClr val="0070C0"/>
              </a:buClr>
              <a:buFont typeface="Wingdings" panose="05000000000000000000" pitchFamily="2" charset="2"/>
              <a:buChar char="Ø"/>
            </a:pPr>
            <a:endParaRPr lang="en-US" altLang="zh-CN" sz="2000" b="1" dirty="0">
              <a:solidFill>
                <a:srgbClr val="FF0000"/>
              </a:solidFill>
              <a:latin typeface="Arial" pitchFamily="34" charset="0"/>
              <a:ea typeface="微软雅黑" pitchFamily="34" charset="-122"/>
              <a:cs typeface="Arial" pitchFamily="34" charset="0"/>
            </a:endParaRPr>
          </a:p>
        </p:txBody>
      </p:sp>
      <p:graphicFrame>
        <p:nvGraphicFramePr>
          <p:cNvPr id="14" name="Object 17">
            <a:extLst>
              <a:ext uri="{FF2B5EF4-FFF2-40B4-BE49-F238E27FC236}">
                <a16:creationId xmlns="" xmlns:a16="http://schemas.microsoft.com/office/drawing/2014/main" id="{6A98A86A-20D6-4524-9486-82BA0091A0D0}"/>
              </a:ext>
            </a:extLst>
          </p:cNvPr>
          <p:cNvGraphicFramePr>
            <a:graphicFrameLocks noChangeAspect="1"/>
          </p:cNvGraphicFramePr>
          <p:nvPr>
            <p:extLst>
              <p:ext uri="{D42A27DB-BD31-4B8C-83A1-F6EECF244321}">
                <p14:modId xmlns:p14="http://schemas.microsoft.com/office/powerpoint/2010/main" xmlns="" val="3904654927"/>
              </p:ext>
            </p:extLst>
          </p:nvPr>
        </p:nvGraphicFramePr>
        <p:xfrm>
          <a:off x="7223784" y="2604361"/>
          <a:ext cx="3449328" cy="3032124"/>
        </p:xfrm>
        <a:graphic>
          <a:graphicData uri="http://schemas.openxmlformats.org/presentationml/2006/ole">
            <p:oleObj spid="_x0000_s1027" name="BMP 图像" r:id="rId4" imgW="4019400" imgH="3533760" progId="PBrush">
              <p:embed/>
            </p:oleObj>
          </a:graphicData>
        </a:graphic>
      </p:graphicFrame>
      <p:grpSp>
        <p:nvGrpSpPr>
          <p:cNvPr id="2" name="组合 1">
            <a:extLst>
              <a:ext uri="{FF2B5EF4-FFF2-40B4-BE49-F238E27FC236}">
                <a16:creationId xmlns="" xmlns:a16="http://schemas.microsoft.com/office/drawing/2014/main" id="{9149D6E5-E8DC-4B9A-B625-22C4AF8FE8B3}"/>
              </a:ext>
            </a:extLst>
          </p:cNvPr>
          <p:cNvGrpSpPr/>
          <p:nvPr/>
        </p:nvGrpSpPr>
        <p:grpSpPr>
          <a:xfrm>
            <a:off x="1271464" y="4669425"/>
            <a:ext cx="5859101" cy="1314824"/>
            <a:chOff x="596695" y="2772775"/>
            <a:chExt cx="7181263" cy="1611525"/>
          </a:xfrm>
        </p:grpSpPr>
        <p:grpSp>
          <p:nvGrpSpPr>
            <p:cNvPr id="17" name="组合 16">
              <a:extLst>
                <a:ext uri="{FF2B5EF4-FFF2-40B4-BE49-F238E27FC236}">
                  <a16:creationId xmlns="" xmlns:a16="http://schemas.microsoft.com/office/drawing/2014/main" id="{C343D2EC-5B8B-42A8-827B-99AC29B94263}"/>
                </a:ext>
              </a:extLst>
            </p:cNvPr>
            <p:cNvGrpSpPr/>
            <p:nvPr/>
          </p:nvGrpSpPr>
          <p:grpSpPr>
            <a:xfrm>
              <a:off x="596695" y="2772775"/>
              <a:ext cx="7060583" cy="1611525"/>
              <a:chOff x="682036" y="4429132"/>
              <a:chExt cx="8300028" cy="1603372"/>
            </a:xfrm>
          </p:grpSpPr>
          <p:graphicFrame>
            <p:nvGraphicFramePr>
              <p:cNvPr id="18" name="图示 17">
                <a:extLst>
                  <a:ext uri="{FF2B5EF4-FFF2-40B4-BE49-F238E27FC236}">
                    <a16:creationId xmlns="" xmlns:a16="http://schemas.microsoft.com/office/drawing/2014/main" id="{B9312207-569F-4B08-8D52-877A79845D23}"/>
                  </a:ext>
                </a:extLst>
              </p:cNvPr>
              <p:cNvGraphicFramePr/>
              <p:nvPr>
                <p:extLst>
                  <p:ext uri="{D42A27DB-BD31-4B8C-83A1-F6EECF244321}">
                    <p14:modId xmlns:p14="http://schemas.microsoft.com/office/powerpoint/2010/main" xmlns="" val="1294573864"/>
                  </p:ext>
                </p:extLst>
              </p:nvPr>
            </p:nvGraphicFramePr>
            <p:xfrm>
              <a:off x="785786" y="4429132"/>
              <a:ext cx="7715304" cy="16033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9" name="TextBox 27">
                <a:extLst>
                  <a:ext uri="{FF2B5EF4-FFF2-40B4-BE49-F238E27FC236}">
                    <a16:creationId xmlns="" xmlns:a16="http://schemas.microsoft.com/office/drawing/2014/main" id="{E5B0872D-C20C-41B0-AFEE-82E1163906FC}"/>
                  </a:ext>
                </a:extLst>
              </p:cNvPr>
              <p:cNvSpPr txBox="1"/>
              <p:nvPr/>
            </p:nvSpPr>
            <p:spPr>
              <a:xfrm>
                <a:off x="682036" y="5643578"/>
                <a:ext cx="8300028" cy="337788"/>
              </a:xfrm>
              <a:prstGeom prst="rect">
                <a:avLst/>
              </a:prstGeom>
              <a:noFill/>
            </p:spPr>
            <p:txBody>
              <a:bodyPr wrap="square" rtlCol="0">
                <a:spAutoFit/>
              </a:bodyPr>
              <a:lstStyle/>
              <a:p>
                <a:r>
                  <a:rPr lang="en-US" altLang="zh-CN" sz="1200" b="1" dirty="0" smtClean="0">
                    <a:latin typeface="Arial" pitchFamily="34" charset="0"/>
                    <a:cs typeface="Arial" pitchFamily="34" charset="0"/>
                  </a:rPr>
                  <a:t> The 1</a:t>
                </a:r>
                <a:r>
                  <a:rPr lang="en-US" altLang="zh-CN" sz="1200" b="1" baseline="30000" dirty="0" smtClean="0">
                    <a:latin typeface="Arial" pitchFamily="34" charset="0"/>
                    <a:cs typeface="Arial" pitchFamily="34" charset="0"/>
                  </a:rPr>
                  <a:t>st</a:t>
                </a:r>
                <a:r>
                  <a:rPr lang="en-US" altLang="zh-CN" sz="1200" b="1" dirty="0" smtClean="0">
                    <a:latin typeface="Arial" pitchFamily="34" charset="0"/>
                    <a:cs typeface="Arial" pitchFamily="34" charset="0"/>
                  </a:rPr>
                  <a:t> generation</a:t>
                </a:r>
                <a:r>
                  <a:rPr lang="zh-CN" altLang="en-US" sz="1200" b="1" dirty="0" smtClean="0">
                    <a:latin typeface="Arial" pitchFamily="34" charset="0"/>
                    <a:cs typeface="Arial" pitchFamily="34" charset="0"/>
                  </a:rPr>
                  <a:t>          </a:t>
                </a:r>
                <a:r>
                  <a:rPr lang="en-US" altLang="zh-CN" sz="1200" b="1" dirty="0" smtClean="0">
                    <a:latin typeface="Arial" pitchFamily="34" charset="0"/>
                    <a:cs typeface="Arial" pitchFamily="34" charset="0"/>
                  </a:rPr>
                  <a:t>The 2</a:t>
                </a:r>
                <a:r>
                  <a:rPr lang="en-US" altLang="zh-CN" sz="1200" b="1" baseline="30000" dirty="0" smtClean="0">
                    <a:latin typeface="Arial" pitchFamily="34" charset="0"/>
                    <a:cs typeface="Arial" pitchFamily="34" charset="0"/>
                  </a:rPr>
                  <a:t>nd</a:t>
                </a:r>
                <a:r>
                  <a:rPr lang="en-US" altLang="zh-CN" sz="1200" b="1" dirty="0" smtClean="0">
                    <a:latin typeface="Arial" pitchFamily="34" charset="0"/>
                    <a:cs typeface="Arial" pitchFamily="34" charset="0"/>
                  </a:rPr>
                  <a:t> generation</a:t>
                </a:r>
                <a:r>
                  <a:rPr lang="zh-CN" altLang="en-US" sz="1200" b="1" dirty="0" smtClean="0">
                    <a:latin typeface="Arial" pitchFamily="34" charset="0"/>
                    <a:cs typeface="Arial" pitchFamily="34" charset="0"/>
                  </a:rPr>
                  <a:t>         </a:t>
                </a:r>
                <a:r>
                  <a:rPr lang="en-US" altLang="zh-CN" sz="1200" b="1" dirty="0" smtClean="0">
                    <a:latin typeface="Arial" pitchFamily="34" charset="0"/>
                    <a:cs typeface="Arial" pitchFamily="34" charset="0"/>
                  </a:rPr>
                  <a:t>The 3</a:t>
                </a:r>
                <a:r>
                  <a:rPr lang="en-US" altLang="zh-CN" sz="1200" b="1" baseline="30000" dirty="0" smtClean="0">
                    <a:latin typeface="Arial" pitchFamily="34" charset="0"/>
                    <a:cs typeface="Arial" pitchFamily="34" charset="0"/>
                  </a:rPr>
                  <a:t>rd</a:t>
                </a:r>
                <a:r>
                  <a:rPr lang="en-US" altLang="zh-CN" sz="1200" b="1" dirty="0" smtClean="0">
                    <a:latin typeface="Arial" pitchFamily="34" charset="0"/>
                    <a:cs typeface="Arial" pitchFamily="34" charset="0"/>
                  </a:rPr>
                  <a:t> generation</a:t>
                </a:r>
                <a:r>
                  <a:rPr lang="zh-CN" altLang="en-US" sz="1200" b="1" dirty="0" smtClean="0">
                    <a:latin typeface="Arial" pitchFamily="34" charset="0"/>
                    <a:cs typeface="Arial" pitchFamily="34" charset="0"/>
                  </a:rPr>
                  <a:t>   </a:t>
                </a:r>
                <a:endParaRPr lang="zh-CN" altLang="en-US" sz="1200" b="1" dirty="0">
                  <a:latin typeface="Arial" pitchFamily="34" charset="0"/>
                  <a:cs typeface="Arial" pitchFamily="34" charset="0"/>
                </a:endParaRPr>
              </a:p>
            </p:txBody>
          </p:sp>
        </p:grpSp>
        <p:sp>
          <p:nvSpPr>
            <p:cNvPr id="20" name="文本框 19">
              <a:extLst>
                <a:ext uri="{FF2B5EF4-FFF2-40B4-BE49-F238E27FC236}">
                  <a16:creationId xmlns="" xmlns:a16="http://schemas.microsoft.com/office/drawing/2014/main" id="{EC146374-EBBF-489E-8FE2-99BA325B5A15}"/>
                </a:ext>
              </a:extLst>
            </p:cNvPr>
            <p:cNvSpPr txBox="1"/>
            <p:nvPr/>
          </p:nvSpPr>
          <p:spPr>
            <a:xfrm>
              <a:off x="1479268" y="2797630"/>
              <a:ext cx="6298690" cy="452675"/>
            </a:xfrm>
            <a:prstGeom prst="rect">
              <a:avLst/>
            </a:prstGeom>
          </p:spPr>
          <p:txBody>
            <a:bodyPr wrap="square" rtlCol="0">
              <a:spAutoFit/>
            </a:bodyPr>
            <a:lstStyle/>
            <a:p>
              <a:pPr eaLnBrk="1" hangingPunct="1"/>
              <a:r>
                <a:rPr lang="en-US" altLang="zh-CN" b="1" dirty="0" smtClean="0">
                  <a:latin typeface="Arial" pitchFamily="34" charset="0"/>
                  <a:ea typeface="黑体" panose="02010609060101010101" pitchFamily="49" charset="-122"/>
                  <a:cs typeface="Arial" pitchFamily="34" charset="0"/>
                </a:rPr>
                <a:t>1967</a:t>
              </a:r>
              <a:r>
                <a:rPr lang="zh-CN" altLang="en-US" b="1" dirty="0" smtClean="0">
                  <a:latin typeface="Arial" pitchFamily="34" charset="0"/>
                  <a:ea typeface="黑体" panose="02010609060101010101" pitchFamily="49" charset="-122"/>
                  <a:cs typeface="Arial" pitchFamily="34" charset="0"/>
                </a:rPr>
                <a:t>                 </a:t>
              </a:r>
              <a:r>
                <a:rPr lang="en-US" altLang="zh-CN" b="1" dirty="0" smtClean="0">
                  <a:latin typeface="Arial" pitchFamily="34" charset="0"/>
                  <a:ea typeface="黑体" panose="02010609060101010101" pitchFamily="49" charset="-122"/>
                  <a:cs typeface="Arial" pitchFamily="34" charset="0"/>
                </a:rPr>
                <a:t>1977</a:t>
              </a:r>
              <a:r>
                <a:rPr lang="zh-CN" altLang="en-US" b="1" dirty="0" smtClean="0">
                  <a:latin typeface="Arial" pitchFamily="34" charset="0"/>
                  <a:ea typeface="黑体" panose="02010609060101010101" pitchFamily="49" charset="-122"/>
                  <a:cs typeface="Arial" pitchFamily="34" charset="0"/>
                </a:rPr>
                <a:t>                 </a:t>
              </a:r>
              <a:r>
                <a:rPr lang="en-US" altLang="zh-CN" b="1" dirty="0" smtClean="0">
                  <a:latin typeface="Arial" pitchFamily="34" charset="0"/>
                  <a:ea typeface="黑体" panose="02010609060101010101" pitchFamily="49" charset="-122"/>
                  <a:cs typeface="Arial" pitchFamily="34" charset="0"/>
                </a:rPr>
                <a:t>1983</a:t>
              </a:r>
              <a:endParaRPr lang="zh-CN" altLang="en-US" b="1" dirty="0">
                <a:latin typeface="Arial" pitchFamily="34" charset="0"/>
                <a:ea typeface="黑体" panose="02010609060101010101" pitchFamily="49" charset="-122"/>
                <a:cs typeface="Arial" pitchFamily="34" charset="0"/>
              </a:endParaRPr>
            </a:p>
          </p:txBody>
        </p:sp>
      </p:grpSp>
      <p:sp>
        <p:nvSpPr>
          <p:cNvPr id="7" name="标题 6">
            <a:extLst>
              <a:ext uri="{FF2B5EF4-FFF2-40B4-BE49-F238E27FC236}">
                <a16:creationId xmlns="" xmlns:a16="http://schemas.microsoft.com/office/drawing/2014/main" id="{D0DA6B5C-B48A-FB06-1590-84EEA890AB26}"/>
              </a:ext>
            </a:extLst>
          </p:cNvPr>
          <p:cNvSpPr>
            <a:spLocks noGrp="1"/>
          </p:cNvSpPr>
          <p:nvPr>
            <p:ph type="title"/>
          </p:nvPr>
        </p:nvSpPr>
        <p:spPr>
          <a:xfrm>
            <a:off x="627123" y="150817"/>
            <a:ext cx="5612893" cy="660420"/>
          </a:xfrm>
        </p:spPr>
        <p:txBody>
          <a:bodyPr/>
          <a:lstStyle/>
          <a:p>
            <a:r>
              <a:rPr lang="en-US" altLang="zh-CN" sz="2800" dirty="0">
                <a:latin typeface="Arial" pitchFamily="34" charset="0"/>
                <a:cs typeface="Arial" pitchFamily="34" charset="0"/>
              </a:rPr>
              <a:t>1. </a:t>
            </a:r>
            <a:r>
              <a:rPr lang="en-US" altLang="zh-CN" sz="2800" dirty="0" smtClean="0">
                <a:latin typeface="Arial" pitchFamily="34" charset="0"/>
                <a:cs typeface="Arial" pitchFamily="34" charset="0"/>
              </a:rPr>
              <a:t>Technology background</a:t>
            </a:r>
            <a:endParaRPr lang="zh-CN" altLang="en-US" sz="2800" dirty="0">
              <a:latin typeface="Arial" pitchFamily="34" charset="0"/>
              <a:cs typeface="Arial" pitchFamily="34" charset="0"/>
            </a:endParaRPr>
          </a:p>
        </p:txBody>
      </p:sp>
      <p:grpSp>
        <p:nvGrpSpPr>
          <p:cNvPr id="4" name="组合 15">
            <a:extLst>
              <a:ext uri="{FF2B5EF4-FFF2-40B4-BE49-F238E27FC236}">
                <a16:creationId xmlns="" xmlns:a16="http://schemas.microsoft.com/office/drawing/2014/main" id="{288501EF-38D2-81B5-5857-8A33B611D657}"/>
              </a:ext>
            </a:extLst>
          </p:cNvPr>
          <p:cNvGrpSpPr>
            <a:grpSpLocks/>
          </p:cNvGrpSpPr>
          <p:nvPr/>
        </p:nvGrpSpPr>
        <p:grpSpPr bwMode="auto">
          <a:xfrm>
            <a:off x="1271464" y="2738013"/>
            <a:ext cx="5345684" cy="1489626"/>
            <a:chOff x="562589" y="2439524"/>
            <a:chExt cx="11069594" cy="3399215"/>
          </a:xfrm>
        </p:grpSpPr>
        <p:pic>
          <p:nvPicPr>
            <p:cNvPr id="6" name="图片 16">
              <a:extLst>
                <a:ext uri="{FF2B5EF4-FFF2-40B4-BE49-F238E27FC236}">
                  <a16:creationId xmlns="" xmlns:a16="http://schemas.microsoft.com/office/drawing/2014/main" id="{3D520588-A643-69BB-C31E-7BB965D3783E}"/>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62589" y="2439524"/>
              <a:ext cx="5563376" cy="33723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图片 17">
              <a:extLst>
                <a:ext uri="{FF2B5EF4-FFF2-40B4-BE49-F238E27FC236}">
                  <a16:creationId xmlns="" xmlns:a16="http://schemas.microsoft.com/office/drawing/2014/main" id="{F63E4E47-BB16-7ED9-8284-E1D20FC8CC02}"/>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125965" y="2796761"/>
              <a:ext cx="5506218" cy="26578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圆角矩形 18">
              <a:extLst>
                <a:ext uri="{FF2B5EF4-FFF2-40B4-BE49-F238E27FC236}">
                  <a16:creationId xmlns="" xmlns:a16="http://schemas.microsoft.com/office/drawing/2014/main" id="{0178A1BC-2918-3826-C9EE-4477B032C860}"/>
                </a:ext>
              </a:extLst>
            </p:cNvPr>
            <p:cNvSpPr/>
            <p:nvPr/>
          </p:nvSpPr>
          <p:spPr bwMode="auto">
            <a:xfrm>
              <a:off x="561224" y="2667534"/>
              <a:ext cx="5479963" cy="3169738"/>
            </a:xfrm>
            <a:prstGeom prst="roundRect">
              <a:avLst/>
            </a:prstGeom>
            <a:no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defPPr>
                <a:defRPr lang="zh-CN"/>
              </a:defPPr>
              <a:lvl1pPr algn="l" rtl="0" eaLnBrk="0" fontAlgn="base" hangingPunct="0">
                <a:spcBef>
                  <a:spcPct val="0"/>
                </a:spcBef>
                <a:spcAft>
                  <a:spcPct val="0"/>
                </a:spcAft>
                <a:defRPr kern="1200">
                  <a:solidFill>
                    <a:schemeClr val="dk1"/>
                  </a:solidFill>
                  <a:latin typeface="+mn-lt"/>
                  <a:ea typeface="+mn-ea"/>
                  <a:cs typeface="+mn-cs"/>
                </a:defRPr>
              </a:lvl1pPr>
              <a:lvl2pPr marL="457200" algn="l" rtl="0" eaLnBrk="0" fontAlgn="base" hangingPunct="0">
                <a:spcBef>
                  <a:spcPct val="0"/>
                </a:spcBef>
                <a:spcAft>
                  <a:spcPct val="0"/>
                </a:spcAft>
                <a:defRPr kern="1200">
                  <a:solidFill>
                    <a:schemeClr val="dk1"/>
                  </a:solidFill>
                  <a:latin typeface="+mn-lt"/>
                  <a:ea typeface="+mn-ea"/>
                  <a:cs typeface="+mn-cs"/>
                </a:defRPr>
              </a:lvl2pPr>
              <a:lvl3pPr marL="914400" algn="l" rtl="0" eaLnBrk="0" fontAlgn="base" hangingPunct="0">
                <a:spcBef>
                  <a:spcPct val="0"/>
                </a:spcBef>
                <a:spcAft>
                  <a:spcPct val="0"/>
                </a:spcAft>
                <a:defRPr kern="1200">
                  <a:solidFill>
                    <a:schemeClr val="dk1"/>
                  </a:solidFill>
                  <a:latin typeface="+mn-lt"/>
                  <a:ea typeface="+mn-ea"/>
                  <a:cs typeface="+mn-cs"/>
                </a:defRPr>
              </a:lvl3pPr>
              <a:lvl4pPr marL="1371600" algn="l" rtl="0" eaLnBrk="0" fontAlgn="base" hangingPunct="0">
                <a:spcBef>
                  <a:spcPct val="0"/>
                </a:spcBef>
                <a:spcAft>
                  <a:spcPct val="0"/>
                </a:spcAft>
                <a:defRPr kern="1200">
                  <a:solidFill>
                    <a:schemeClr val="dk1"/>
                  </a:solidFill>
                  <a:latin typeface="+mn-lt"/>
                  <a:ea typeface="+mn-ea"/>
                  <a:cs typeface="+mn-cs"/>
                </a:defRPr>
              </a:lvl4pPr>
              <a:lvl5pPr marL="1828800" algn="l" rtl="0" eaLnBrk="0" fontAlgn="base" hangingPunct="0">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buFont typeface="Arial" panose="020B0604020202020204" pitchFamily="34" charset="0"/>
                <a:buNone/>
                <a:defRPr/>
              </a:pPr>
              <a:endParaRPr lang="zh-CN" altLang="en-US" sz="1675" noProof="1">
                <a:solidFill>
                  <a:schemeClr val="tx1"/>
                </a:solidFill>
                <a:latin typeface="Arial" pitchFamily="34" charset="0"/>
                <a:cs typeface="Arial" pitchFamily="34" charset="0"/>
              </a:endParaRPr>
            </a:p>
          </p:txBody>
        </p:sp>
        <p:cxnSp>
          <p:nvCxnSpPr>
            <p:cNvPr id="10" name="直接连接符 19">
              <a:extLst>
                <a:ext uri="{FF2B5EF4-FFF2-40B4-BE49-F238E27FC236}">
                  <a16:creationId xmlns="" xmlns:a16="http://schemas.microsoft.com/office/drawing/2014/main" id="{B861837E-6822-28A2-F340-A13142F98CB4}"/>
                </a:ext>
              </a:extLst>
            </p:cNvPr>
            <p:cNvCxnSpPr>
              <a:cxnSpLocks noChangeShapeType="1"/>
            </p:cNvCxnSpPr>
            <p:nvPr/>
          </p:nvCxnSpPr>
          <p:spPr bwMode="auto">
            <a:xfrm flipH="1" flipV="1">
              <a:off x="5910943" y="2796761"/>
              <a:ext cx="1774371" cy="817296"/>
            </a:xfrm>
            <a:prstGeom prst="line">
              <a:avLst/>
            </a:prstGeom>
            <a:noFill/>
            <a:ln w="19050">
              <a:solidFill>
                <a:srgbClr val="C00000"/>
              </a:solidFill>
              <a:round/>
              <a:headEnd/>
              <a:tailEnd type="stealth" w="med" len="med"/>
            </a:ln>
            <a:extLst>
              <a:ext uri="{909E8E84-426E-40DD-AFC4-6F175D3DCCD1}">
                <a14:hiddenFill xmlns:a14="http://schemas.microsoft.com/office/drawing/2010/main" xmlns="">
                  <a:noFill/>
                </a14:hiddenFill>
              </a:ext>
            </a:extLst>
          </p:spPr>
        </p:cxnSp>
        <p:cxnSp>
          <p:nvCxnSpPr>
            <p:cNvPr id="11" name="直接箭头连接符 10">
              <a:extLst>
                <a:ext uri="{FF2B5EF4-FFF2-40B4-BE49-F238E27FC236}">
                  <a16:creationId xmlns="" xmlns:a16="http://schemas.microsoft.com/office/drawing/2014/main" id="{2B4F1260-B1EC-CBA9-5E94-D701B1E8B1DB}"/>
                </a:ext>
              </a:extLst>
            </p:cNvPr>
            <p:cNvCxnSpPr/>
            <p:nvPr/>
          </p:nvCxnSpPr>
          <p:spPr bwMode="auto">
            <a:xfrm flipH="1">
              <a:off x="5755192" y="5203323"/>
              <a:ext cx="2850106" cy="579609"/>
            </a:xfrm>
            <a:prstGeom prst="straightConnector1">
              <a:avLst/>
            </a:prstGeom>
            <a:ln w="19050">
              <a:solidFill>
                <a:srgbClr val="C00000"/>
              </a:solidFill>
              <a:headEnd type="none" w="med" len="med"/>
              <a:tailEnd type="arrow" w="med" len="med"/>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xmlns="" val="205662801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79376" y="165196"/>
            <a:ext cx="10972800" cy="538284"/>
          </a:xfrm>
          <a:prstGeom prst="rect">
            <a:avLst/>
          </a:prstGeom>
        </p:spPr>
        <p:txBody>
          <a:bodyPr/>
          <a:lstStyle/>
          <a:p>
            <a:r>
              <a:rPr lang="en-US" altLang="zh-CN" sz="2800" dirty="0">
                <a:latin typeface="Arial" pitchFamily="34" charset="0"/>
                <a:cs typeface="Arial" pitchFamily="34" charset="0"/>
              </a:rPr>
              <a:t>1. </a:t>
            </a:r>
            <a:r>
              <a:rPr lang="en-US" altLang="zh-CN" sz="2800" dirty="0" smtClean="0">
                <a:latin typeface="Arial" pitchFamily="34" charset="0"/>
                <a:cs typeface="Arial" pitchFamily="34" charset="0"/>
              </a:rPr>
              <a:t>Technology background</a:t>
            </a:r>
            <a:endParaRPr lang="zh-CN" altLang="en-US" sz="2800" dirty="0">
              <a:latin typeface="Arial" pitchFamily="34" charset="0"/>
              <a:cs typeface="Arial" pitchFamily="34" charset="0"/>
            </a:endParaRPr>
          </a:p>
        </p:txBody>
      </p:sp>
      <p:graphicFrame>
        <p:nvGraphicFramePr>
          <p:cNvPr id="6" name="图表 5">
            <a:extLst>
              <a:ext uri="{FF2B5EF4-FFF2-40B4-BE49-F238E27FC236}">
                <a16:creationId xmlns="" xmlns:a16="http://schemas.microsoft.com/office/drawing/2014/main" id="{9E453673-5105-38ED-C75A-E9EF73063E6E}"/>
              </a:ext>
            </a:extLst>
          </p:cNvPr>
          <p:cNvGraphicFramePr/>
          <p:nvPr>
            <p:extLst>
              <p:ext uri="{D42A27DB-BD31-4B8C-83A1-F6EECF244321}">
                <p14:modId xmlns:p14="http://schemas.microsoft.com/office/powerpoint/2010/main" xmlns="" val="4044590170"/>
              </p:ext>
            </p:extLst>
          </p:nvPr>
        </p:nvGraphicFramePr>
        <p:xfrm>
          <a:off x="911424" y="1340768"/>
          <a:ext cx="8128000" cy="4842603"/>
        </p:xfrm>
        <a:graphic>
          <a:graphicData uri="http://schemas.openxmlformats.org/drawingml/2006/chart">
            <c:chart xmlns:c="http://schemas.openxmlformats.org/drawingml/2006/chart" xmlns:r="http://schemas.openxmlformats.org/officeDocument/2006/relationships" r:id="rId2"/>
          </a:graphicData>
        </a:graphic>
      </p:graphicFrame>
      <p:sp>
        <p:nvSpPr>
          <p:cNvPr id="8" name="文本框 7">
            <a:extLst>
              <a:ext uri="{FF2B5EF4-FFF2-40B4-BE49-F238E27FC236}">
                <a16:creationId xmlns="" xmlns:a16="http://schemas.microsoft.com/office/drawing/2014/main" id="{32772110-1DF6-0BDC-E67C-6E436DD5572A}"/>
              </a:ext>
            </a:extLst>
          </p:cNvPr>
          <p:cNvSpPr txBox="1"/>
          <p:nvPr/>
        </p:nvSpPr>
        <p:spPr>
          <a:xfrm>
            <a:off x="9912424" y="2780928"/>
            <a:ext cx="914400" cy="914400"/>
          </a:xfrm>
          <a:prstGeom prst="rect">
            <a:avLst/>
          </a:prstGeom>
          <a:noFill/>
        </p:spPr>
        <p:txBody>
          <a:bodyPr wrap="none" rtlCol="0">
            <a:noAutofit/>
          </a:bodyPr>
          <a:lstStyle/>
          <a:p>
            <a:pPr algn="l"/>
            <a:endParaRPr lang="zh-CN" altLang="en-US" sz="2000" b="0" i="0" dirty="0">
              <a:solidFill>
                <a:srgbClr val="262626"/>
              </a:solidFill>
              <a:effectLst/>
              <a:latin typeface="Arial" pitchFamily="34" charset="0"/>
              <a:ea typeface="Microsoft YaHei" panose="020B0503020204020204" pitchFamily="34" charset="-122"/>
              <a:cs typeface="Arial" pitchFamily="34" charset="0"/>
            </a:endParaRPr>
          </a:p>
        </p:txBody>
      </p:sp>
      <p:sp>
        <p:nvSpPr>
          <p:cNvPr id="9" name="矩形: 圆角 8">
            <a:extLst>
              <a:ext uri="{FF2B5EF4-FFF2-40B4-BE49-F238E27FC236}">
                <a16:creationId xmlns="" xmlns:a16="http://schemas.microsoft.com/office/drawing/2014/main" id="{E59C3D22-1403-3951-60E0-CFB5BEB187D0}"/>
              </a:ext>
            </a:extLst>
          </p:cNvPr>
          <p:cNvSpPr/>
          <p:nvPr/>
        </p:nvSpPr>
        <p:spPr>
          <a:xfrm>
            <a:off x="9120336" y="1772816"/>
            <a:ext cx="2736304" cy="4248472"/>
          </a:xfrm>
          <a:prstGeom prst="roundRect">
            <a:avLst>
              <a:gd name="adj" fmla="val 5497"/>
            </a:avLst>
          </a:prstGeom>
          <a:solidFill>
            <a:srgbClr val="FFFF00"/>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just" defTabSz="1244600">
              <a:lnSpc>
                <a:spcPct val="150000"/>
              </a:lnSpc>
              <a:spcAft>
                <a:spcPts val="0"/>
              </a:spcAft>
            </a:pPr>
            <a:r>
              <a:rPr lang="en-US" altLang="zh-CN" sz="1600" dirty="0" smtClean="0">
                <a:latin typeface="Arial" pitchFamily="34" charset="0"/>
                <a:ea typeface="微软雅黑" panose="020B0503020204020204" pitchFamily="34" charset="-122"/>
                <a:cs typeface="Arial" pitchFamily="34" charset="0"/>
              </a:rPr>
              <a:t>The output of rare earth permanent magnet materials in China increased from 157,500t in 2017 to 246,000t in 2022, with a compound annual growth rate of 9.35%. The output is expected to continue to grow rapidly in the future, reaching 320,000t by 2025 and over 500,000t by 2030</a:t>
            </a:r>
            <a:r>
              <a:rPr lang="en-US" altLang="zh-CN" sz="1900" dirty="0" smtClean="0">
                <a:latin typeface="Arial" pitchFamily="34" charset="0"/>
                <a:ea typeface="微软雅黑" panose="020B0503020204020204" pitchFamily="34" charset="-122"/>
                <a:cs typeface="Arial" pitchFamily="34" charset="0"/>
              </a:rPr>
              <a:t>.</a:t>
            </a:r>
          </a:p>
        </p:txBody>
      </p:sp>
      <p:sp>
        <p:nvSpPr>
          <p:cNvPr id="2" name="文本框 1">
            <a:extLst>
              <a:ext uri="{FF2B5EF4-FFF2-40B4-BE49-F238E27FC236}">
                <a16:creationId xmlns="" xmlns:a16="http://schemas.microsoft.com/office/drawing/2014/main" id="{32566B27-C9A1-11AA-D43A-E33146A1E825}"/>
              </a:ext>
            </a:extLst>
          </p:cNvPr>
          <p:cNvSpPr txBox="1"/>
          <p:nvPr/>
        </p:nvSpPr>
        <p:spPr>
          <a:xfrm>
            <a:off x="3791744" y="1772816"/>
            <a:ext cx="1922512" cy="914400"/>
          </a:xfrm>
          <a:prstGeom prst="rect">
            <a:avLst/>
          </a:prstGeom>
          <a:noFill/>
        </p:spPr>
        <p:txBody>
          <a:bodyPr wrap="none" rtlCol="0">
            <a:noAutofit/>
          </a:bodyPr>
          <a:lstStyle/>
          <a:p>
            <a:pPr algn="ctr" rtl="0">
              <a:defRPr sz="1862" b="0" i="0" u="none" strike="noStrike" kern="1200" spc="0" baseline="0">
                <a:solidFill>
                  <a:prstClr val="black">
                    <a:lumMod val="65000"/>
                    <a:lumOff val="35000"/>
                  </a:prstClr>
                </a:solidFill>
                <a:latin typeface="+mn-lt"/>
                <a:ea typeface="+mn-ea"/>
                <a:cs typeface="+mn-cs"/>
              </a:defRPr>
            </a:pPr>
            <a:endParaRPr lang="en-US" altLang="zh-CN" dirty="0">
              <a:solidFill>
                <a:schemeClr val="tx1"/>
              </a:solidFill>
              <a:latin typeface="Arial" pitchFamily="34" charset="0"/>
              <a:ea typeface="微软雅黑" panose="020B0503020204020204" pitchFamily="34" charset="-122"/>
              <a:cs typeface="Arial" pitchFamily="34" charset="0"/>
            </a:endParaRPr>
          </a:p>
          <a:p>
            <a:pPr algn="ctr" rtl="0">
              <a:defRPr sz="1862" b="0" i="0" u="none" strike="noStrike" kern="1200" spc="0" baseline="0">
                <a:solidFill>
                  <a:prstClr val="black">
                    <a:lumMod val="65000"/>
                    <a:lumOff val="35000"/>
                  </a:prstClr>
                </a:solidFill>
                <a:latin typeface="+mn-lt"/>
                <a:ea typeface="+mn-ea"/>
                <a:cs typeface="+mn-cs"/>
              </a:defRPr>
            </a:pPr>
            <a:r>
              <a:rPr lang="en-US" altLang="zh-CN" sz="1400" dirty="0" smtClean="0">
                <a:latin typeface="Arial" pitchFamily="34" charset="0"/>
                <a:ea typeface="微软雅黑" panose="020B0503020204020204" pitchFamily="34" charset="-122"/>
                <a:cs typeface="Arial" pitchFamily="34" charset="0"/>
              </a:rPr>
              <a:t>Unit: 10kt</a:t>
            </a:r>
            <a:endParaRPr lang="en-US" altLang="zh-CN" sz="1400" dirty="0">
              <a:solidFill>
                <a:schemeClr val="tx1"/>
              </a:solidFill>
              <a:latin typeface="Arial" pitchFamily="34" charset="0"/>
              <a:ea typeface="微软雅黑" panose="020B0503020204020204" pitchFamily="34" charset="-122"/>
              <a:cs typeface="Arial" pitchFamily="34" charset="0"/>
            </a:endParaRPr>
          </a:p>
          <a:p>
            <a:pPr algn="l"/>
            <a:endParaRPr lang="zh-CN" altLang="en-US" sz="800" b="0" i="0" dirty="0">
              <a:solidFill>
                <a:srgbClr val="262626"/>
              </a:solidFill>
              <a:effectLst/>
              <a:latin typeface="Arial" pitchFamily="34" charset="0"/>
              <a:ea typeface="Microsoft YaHei" panose="020B0503020204020204" pitchFamily="34" charset="-122"/>
              <a:cs typeface="Arial" pitchFamily="34" charset="0"/>
            </a:endParaRPr>
          </a:p>
        </p:txBody>
      </p:sp>
    </p:spTree>
    <p:extLst>
      <p:ext uri="{BB962C8B-B14F-4D97-AF65-F5344CB8AC3E}">
        <p14:creationId xmlns:p14="http://schemas.microsoft.com/office/powerpoint/2010/main" xmlns="" val="18099403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79376" y="165196"/>
            <a:ext cx="10972800" cy="538284"/>
          </a:xfrm>
          <a:prstGeom prst="rect">
            <a:avLst/>
          </a:prstGeom>
        </p:spPr>
        <p:txBody>
          <a:bodyPr/>
          <a:lstStyle/>
          <a:p>
            <a:r>
              <a:rPr lang="en-US" altLang="zh-CN" sz="2800" dirty="0">
                <a:latin typeface="Arial" pitchFamily="34" charset="0"/>
                <a:cs typeface="Arial" pitchFamily="34" charset="0"/>
              </a:rPr>
              <a:t>1. </a:t>
            </a:r>
            <a:r>
              <a:rPr lang="en-US" altLang="zh-CN" sz="2800" dirty="0" smtClean="0">
                <a:latin typeface="Arial" pitchFamily="34" charset="0"/>
                <a:cs typeface="Arial" pitchFamily="34" charset="0"/>
              </a:rPr>
              <a:t>Technology background</a:t>
            </a:r>
            <a:endParaRPr lang="zh-CN" altLang="en-US" sz="2800" dirty="0">
              <a:latin typeface="Arial" pitchFamily="34" charset="0"/>
              <a:cs typeface="Arial" pitchFamily="34" charset="0"/>
            </a:endParaRPr>
          </a:p>
        </p:txBody>
      </p:sp>
      <p:graphicFrame>
        <p:nvGraphicFramePr>
          <p:cNvPr id="6" name="图表 5">
            <a:extLst>
              <a:ext uri="{FF2B5EF4-FFF2-40B4-BE49-F238E27FC236}">
                <a16:creationId xmlns="" xmlns:a16="http://schemas.microsoft.com/office/drawing/2014/main" id="{772B6298-BF03-13AE-9879-E998C01347E5}"/>
              </a:ext>
            </a:extLst>
          </p:cNvPr>
          <p:cNvGraphicFramePr/>
          <p:nvPr>
            <p:extLst>
              <p:ext uri="{D42A27DB-BD31-4B8C-83A1-F6EECF244321}">
                <p14:modId xmlns:p14="http://schemas.microsoft.com/office/powerpoint/2010/main" xmlns="" val="1155868746"/>
              </p:ext>
            </p:extLst>
          </p:nvPr>
        </p:nvGraphicFramePr>
        <p:xfrm>
          <a:off x="477415" y="1412776"/>
          <a:ext cx="3816424" cy="335740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图表 7">
            <a:extLst>
              <a:ext uri="{FF2B5EF4-FFF2-40B4-BE49-F238E27FC236}">
                <a16:creationId xmlns="" xmlns:a16="http://schemas.microsoft.com/office/drawing/2014/main" id="{0BF89EB6-CA94-3E6F-C5C0-A5F4E65A8A50}"/>
              </a:ext>
            </a:extLst>
          </p:cNvPr>
          <p:cNvGraphicFramePr/>
          <p:nvPr>
            <p:extLst>
              <p:ext uri="{D42A27DB-BD31-4B8C-83A1-F6EECF244321}">
                <p14:modId xmlns:p14="http://schemas.microsoft.com/office/powerpoint/2010/main" xmlns="" val="3402210000"/>
              </p:ext>
            </p:extLst>
          </p:nvPr>
        </p:nvGraphicFramePr>
        <p:xfrm>
          <a:off x="3933799" y="1412776"/>
          <a:ext cx="3816424" cy="33574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a:extLst>
              <a:ext uri="{FF2B5EF4-FFF2-40B4-BE49-F238E27FC236}">
                <a16:creationId xmlns="" xmlns:a16="http://schemas.microsoft.com/office/drawing/2014/main" id="{7536E22B-F373-819F-D6A6-A4DB00B62CCC}"/>
              </a:ext>
            </a:extLst>
          </p:cNvPr>
          <p:cNvGraphicFramePr/>
          <p:nvPr>
            <p:extLst>
              <p:ext uri="{D42A27DB-BD31-4B8C-83A1-F6EECF244321}">
                <p14:modId xmlns:p14="http://schemas.microsoft.com/office/powerpoint/2010/main" xmlns="" val="1814521545"/>
              </p:ext>
            </p:extLst>
          </p:nvPr>
        </p:nvGraphicFramePr>
        <p:xfrm>
          <a:off x="7606207" y="1412775"/>
          <a:ext cx="3816424" cy="3357405"/>
        </p:xfrm>
        <a:graphic>
          <a:graphicData uri="http://schemas.openxmlformats.org/drawingml/2006/chart">
            <c:chart xmlns:c="http://schemas.openxmlformats.org/drawingml/2006/chart" xmlns:r="http://schemas.openxmlformats.org/officeDocument/2006/relationships" r:id="rId4"/>
          </a:graphicData>
        </a:graphic>
      </p:graphicFrame>
      <p:sp>
        <p:nvSpPr>
          <p:cNvPr id="12" name="箭头: 右 11">
            <a:extLst>
              <a:ext uri="{FF2B5EF4-FFF2-40B4-BE49-F238E27FC236}">
                <a16:creationId xmlns="" xmlns:a16="http://schemas.microsoft.com/office/drawing/2014/main" id="{BFF5C11A-CF2D-0513-C7AE-C611B672FD92}"/>
              </a:ext>
            </a:extLst>
          </p:cNvPr>
          <p:cNvSpPr/>
          <p:nvPr/>
        </p:nvSpPr>
        <p:spPr>
          <a:xfrm>
            <a:off x="3933799" y="2479409"/>
            <a:ext cx="576064" cy="1224136"/>
          </a:xfrm>
          <a:prstGeom prst="rightArrow">
            <a:avLst/>
          </a:prstGeom>
          <a:solidFill>
            <a:schemeClr val="accent6">
              <a:lumMod val="75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Bef>
                <a:spcPct val="0"/>
              </a:spcBef>
              <a:spcAft>
                <a:spcPct val="35000"/>
              </a:spcAft>
            </a:pPr>
            <a:endParaRPr lang="zh-CN" altLang="en-US" sz="2000" kern="1200" dirty="0">
              <a:latin typeface="Arial" pitchFamily="34" charset="0"/>
              <a:ea typeface="黑体" pitchFamily="49" charset="-122"/>
              <a:cs typeface="Arial" pitchFamily="34" charset="0"/>
            </a:endParaRPr>
          </a:p>
        </p:txBody>
      </p:sp>
      <p:sp>
        <p:nvSpPr>
          <p:cNvPr id="13" name="箭头: 右 12">
            <a:extLst>
              <a:ext uri="{FF2B5EF4-FFF2-40B4-BE49-F238E27FC236}">
                <a16:creationId xmlns="" xmlns:a16="http://schemas.microsoft.com/office/drawing/2014/main" id="{2FBE47C5-42BB-2BF1-CB1A-77118D7DD2C2}"/>
              </a:ext>
            </a:extLst>
          </p:cNvPr>
          <p:cNvSpPr/>
          <p:nvPr/>
        </p:nvSpPr>
        <p:spPr>
          <a:xfrm>
            <a:off x="7534199" y="2484074"/>
            <a:ext cx="576064" cy="1224136"/>
          </a:xfrm>
          <a:prstGeom prst="rightArrow">
            <a:avLst/>
          </a:prstGeom>
          <a:solidFill>
            <a:schemeClr val="accent6">
              <a:lumMod val="75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Bef>
                <a:spcPct val="0"/>
              </a:spcBef>
              <a:spcAft>
                <a:spcPct val="35000"/>
              </a:spcAft>
            </a:pPr>
            <a:endParaRPr lang="zh-CN" altLang="en-US" sz="2000" kern="1200" dirty="0">
              <a:latin typeface="Arial" pitchFamily="34" charset="0"/>
              <a:ea typeface="黑体" pitchFamily="49" charset="-122"/>
              <a:cs typeface="Arial" pitchFamily="34" charset="0"/>
            </a:endParaRPr>
          </a:p>
        </p:txBody>
      </p:sp>
      <p:sp>
        <p:nvSpPr>
          <p:cNvPr id="14" name="文本框 13">
            <a:extLst>
              <a:ext uri="{FF2B5EF4-FFF2-40B4-BE49-F238E27FC236}">
                <a16:creationId xmlns="" xmlns:a16="http://schemas.microsoft.com/office/drawing/2014/main" id="{C7FC1D4C-4E2F-3628-50AC-5AE880BB6BBA}"/>
              </a:ext>
            </a:extLst>
          </p:cNvPr>
          <p:cNvSpPr txBox="1"/>
          <p:nvPr/>
        </p:nvSpPr>
        <p:spPr>
          <a:xfrm>
            <a:off x="191344" y="5022277"/>
            <a:ext cx="3456384" cy="914400"/>
          </a:xfrm>
          <a:prstGeom prst="rect">
            <a:avLst/>
          </a:prstGeom>
          <a:solidFill>
            <a:srgbClr val="FFFF00"/>
          </a:solidFill>
          <a:ln>
            <a:solidFill>
              <a:schemeClr val="accent1"/>
            </a:solidFill>
          </a:ln>
        </p:spPr>
        <p:txBody>
          <a:bodyPr wrap="none" rtlCol="0">
            <a:noAutofit/>
          </a:bodyPr>
          <a:lstStyle/>
          <a:p>
            <a:pPr algn="ctr">
              <a:lnSpc>
                <a:spcPct val="150000"/>
              </a:lnSpc>
            </a:pPr>
            <a:r>
              <a:rPr lang="en-US" altLang="zh-CN" sz="1400" b="1" dirty="0" smtClean="0">
                <a:latin typeface="Arial" pitchFamily="34" charset="0"/>
                <a:cs typeface="Arial" pitchFamily="34" charset="0"/>
              </a:rPr>
              <a:t>246,000t of rare earth permanent magnet, </a:t>
            </a:r>
          </a:p>
          <a:p>
            <a:pPr algn="ctr">
              <a:lnSpc>
                <a:spcPct val="150000"/>
              </a:lnSpc>
            </a:pPr>
            <a:r>
              <a:rPr lang="en-US" altLang="zh-CN" sz="1400" b="1" dirty="0" smtClean="0">
                <a:latin typeface="Arial" pitchFamily="34" charset="0"/>
                <a:cs typeface="Arial" pitchFamily="34" charset="0"/>
              </a:rPr>
              <a:t>220,000t of sintered </a:t>
            </a:r>
            <a:r>
              <a:rPr lang="en-US" altLang="zh-CN" sz="1400" b="1" dirty="0" err="1" smtClean="0">
                <a:latin typeface="Arial" pitchFamily="34" charset="0"/>
                <a:cs typeface="Arial" pitchFamily="34" charset="0"/>
              </a:rPr>
              <a:t>NdFeB</a:t>
            </a:r>
            <a:endParaRPr lang="zh-CN" altLang="zh-CN" sz="1400" dirty="0">
              <a:latin typeface="Arial" pitchFamily="34" charset="0"/>
              <a:cs typeface="Arial" pitchFamily="34" charset="0"/>
            </a:endParaRPr>
          </a:p>
        </p:txBody>
      </p:sp>
      <p:sp>
        <p:nvSpPr>
          <p:cNvPr id="15" name="文本框 14">
            <a:extLst>
              <a:ext uri="{FF2B5EF4-FFF2-40B4-BE49-F238E27FC236}">
                <a16:creationId xmlns="" xmlns:a16="http://schemas.microsoft.com/office/drawing/2014/main" id="{B42796FE-FA8D-F111-7BBE-6EE4DA46750B}"/>
              </a:ext>
            </a:extLst>
          </p:cNvPr>
          <p:cNvSpPr txBox="1"/>
          <p:nvPr/>
        </p:nvSpPr>
        <p:spPr>
          <a:xfrm>
            <a:off x="4007768" y="5019640"/>
            <a:ext cx="3600400" cy="914400"/>
          </a:xfrm>
          <a:prstGeom prst="rect">
            <a:avLst/>
          </a:prstGeom>
          <a:solidFill>
            <a:srgbClr val="FFFF00"/>
          </a:solidFill>
          <a:ln>
            <a:solidFill>
              <a:schemeClr val="accent1"/>
            </a:solidFill>
          </a:ln>
        </p:spPr>
        <p:txBody>
          <a:bodyPr wrap="none" rtlCol="0">
            <a:noAutofit/>
          </a:bodyPr>
          <a:lstStyle/>
          <a:p>
            <a:pPr algn="ctr">
              <a:lnSpc>
                <a:spcPct val="150000"/>
              </a:lnSpc>
            </a:pPr>
            <a:r>
              <a:rPr lang="en-US" altLang="zh-CN" sz="1400" b="1" dirty="0" smtClean="0">
                <a:latin typeface="Arial" pitchFamily="34" charset="0"/>
                <a:cs typeface="Arial" pitchFamily="34" charset="0"/>
              </a:rPr>
              <a:t>220,000t of sintered </a:t>
            </a:r>
            <a:r>
              <a:rPr lang="en-US" altLang="zh-CN" sz="1400" b="1" dirty="0" err="1" smtClean="0">
                <a:latin typeface="Arial" pitchFamily="34" charset="0"/>
                <a:cs typeface="Arial" pitchFamily="34" charset="0"/>
              </a:rPr>
              <a:t>NdFeB</a:t>
            </a:r>
            <a:r>
              <a:rPr lang="en-US" altLang="zh-CN" sz="1400" b="1" dirty="0" smtClean="0">
                <a:latin typeface="Arial" pitchFamily="34" charset="0"/>
                <a:cs typeface="Arial" pitchFamily="34" charset="0"/>
              </a:rPr>
              <a:t>, 66,000t of rare </a:t>
            </a:r>
          </a:p>
          <a:p>
            <a:pPr algn="ctr">
              <a:lnSpc>
                <a:spcPct val="150000"/>
              </a:lnSpc>
            </a:pPr>
            <a:r>
              <a:rPr lang="en-US" altLang="zh-CN" sz="1400" b="1" dirty="0" smtClean="0">
                <a:latin typeface="Arial" pitchFamily="34" charset="0"/>
                <a:cs typeface="Arial" pitchFamily="34" charset="0"/>
              </a:rPr>
              <a:t>earth metal elements</a:t>
            </a:r>
            <a:endParaRPr lang="zh-CN" altLang="en-US" sz="1400"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6" name="文本框 15">
            <a:extLst>
              <a:ext uri="{FF2B5EF4-FFF2-40B4-BE49-F238E27FC236}">
                <a16:creationId xmlns="" xmlns:a16="http://schemas.microsoft.com/office/drawing/2014/main" id="{E127F8A4-A9A2-E696-83C2-FDCCECDB2AAF}"/>
              </a:ext>
            </a:extLst>
          </p:cNvPr>
          <p:cNvSpPr txBox="1"/>
          <p:nvPr/>
        </p:nvSpPr>
        <p:spPr>
          <a:xfrm>
            <a:off x="8256240" y="4941168"/>
            <a:ext cx="3422342" cy="936104"/>
          </a:xfrm>
          <a:prstGeom prst="rect">
            <a:avLst/>
          </a:prstGeom>
          <a:solidFill>
            <a:srgbClr val="FFFF00"/>
          </a:solidFill>
          <a:ln>
            <a:solidFill>
              <a:schemeClr val="accent1"/>
            </a:solidFill>
          </a:ln>
        </p:spPr>
        <p:txBody>
          <a:bodyPr wrap="none" rtlCol="0">
            <a:noAutofit/>
          </a:bodyPr>
          <a:lstStyle/>
          <a:p>
            <a:pPr algn="ctr"/>
            <a:r>
              <a:rPr lang="en-US" altLang="zh-CN" sz="1400" b="1" dirty="0" smtClean="0">
                <a:latin typeface="Arial" pitchFamily="34" charset="0"/>
                <a:cs typeface="Arial" pitchFamily="34" charset="0"/>
              </a:rPr>
              <a:t>66,000t of rare earth metal elements,</a:t>
            </a:r>
            <a:endParaRPr lang="zh-CN" altLang="zh-CN" sz="1400" dirty="0" smtClean="0">
              <a:latin typeface="Arial" pitchFamily="34" charset="0"/>
              <a:cs typeface="Arial" pitchFamily="34" charset="0"/>
            </a:endParaRPr>
          </a:p>
          <a:p>
            <a:pPr algn="ctr"/>
            <a:r>
              <a:rPr lang="en-US" altLang="zh-CN" sz="1400" b="1" dirty="0" smtClean="0">
                <a:latin typeface="Arial" pitchFamily="34" charset="0"/>
                <a:cs typeface="Arial" pitchFamily="34" charset="0"/>
              </a:rPr>
              <a:t>58,000t of </a:t>
            </a:r>
            <a:r>
              <a:rPr lang="en-US" altLang="zh-CN" sz="1400" b="1" dirty="0" err="1" smtClean="0">
                <a:latin typeface="Arial" pitchFamily="34" charset="0"/>
                <a:cs typeface="Arial" pitchFamily="34" charset="0"/>
              </a:rPr>
              <a:t>PrNd</a:t>
            </a:r>
            <a:r>
              <a:rPr lang="en-US" altLang="zh-CN" sz="1400" b="1" dirty="0" smtClean="0">
                <a:latin typeface="Arial" pitchFamily="34" charset="0"/>
                <a:cs typeface="Arial" pitchFamily="34" charset="0"/>
              </a:rPr>
              <a:t>, 4,000t of </a:t>
            </a:r>
            <a:r>
              <a:rPr lang="en-US" altLang="zh-CN" sz="1400" b="1" dirty="0" err="1" smtClean="0">
                <a:latin typeface="Arial" pitchFamily="34" charset="0"/>
                <a:cs typeface="Arial" pitchFamily="34" charset="0"/>
              </a:rPr>
              <a:t>LaCe</a:t>
            </a:r>
            <a:r>
              <a:rPr lang="en-US" altLang="zh-CN" sz="1400" b="1" dirty="0" smtClean="0">
                <a:latin typeface="Arial" pitchFamily="34" charset="0"/>
                <a:cs typeface="Arial" pitchFamily="34" charset="0"/>
              </a:rPr>
              <a:t>, </a:t>
            </a:r>
          </a:p>
          <a:p>
            <a:pPr algn="ctr"/>
            <a:r>
              <a:rPr lang="en-US" altLang="zh-CN" sz="1400" b="1" dirty="0" smtClean="0">
                <a:latin typeface="Arial" pitchFamily="34" charset="0"/>
                <a:cs typeface="Arial" pitchFamily="34" charset="0"/>
              </a:rPr>
              <a:t>4,000t of </a:t>
            </a:r>
            <a:r>
              <a:rPr lang="en-US" altLang="zh-CN" sz="1400" b="1" dirty="0" err="1" smtClean="0">
                <a:latin typeface="Arial" pitchFamily="34" charset="0"/>
                <a:cs typeface="Arial" pitchFamily="34" charset="0"/>
              </a:rPr>
              <a:t>DyTb</a:t>
            </a:r>
            <a:endParaRPr lang="zh-CN" altLang="zh-CN" sz="1400" dirty="0" smtClean="0">
              <a:latin typeface="Arial" pitchFamily="34" charset="0"/>
              <a:cs typeface="Arial" pitchFamily="34" charset="0"/>
            </a:endParaRPr>
          </a:p>
          <a:p>
            <a:pPr algn="ctr">
              <a:lnSpc>
                <a:spcPct val="150000"/>
              </a:lnSpc>
            </a:pPr>
            <a:endParaRPr lang="zh-CN" altLang="en-US" sz="1400" b="1" i="0" dirty="0">
              <a:solidFill>
                <a:srgbClr val="262626"/>
              </a:solidFill>
              <a:effectLst/>
              <a:latin typeface="Arial" pitchFamily="34" charset="0"/>
              <a:ea typeface="Microsoft YaHei" panose="020B0503020204020204" pitchFamily="34" charset="-122"/>
              <a:cs typeface="Arial" pitchFamily="34" charset="0"/>
            </a:endParaRPr>
          </a:p>
        </p:txBody>
      </p:sp>
    </p:spTree>
    <p:extLst>
      <p:ext uri="{BB962C8B-B14F-4D97-AF65-F5344CB8AC3E}">
        <p14:creationId xmlns:p14="http://schemas.microsoft.com/office/powerpoint/2010/main" xmlns="" val="272736620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 xmlns:a16="http://schemas.microsoft.com/office/drawing/2014/main" id="{08885B2A-2EAA-FE0E-5154-3A68082C76A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3392" y="1556792"/>
            <a:ext cx="6552728" cy="3207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标题 3"/>
          <p:cNvSpPr>
            <a:spLocks noGrp="1"/>
          </p:cNvSpPr>
          <p:nvPr>
            <p:ph type="title"/>
          </p:nvPr>
        </p:nvSpPr>
        <p:spPr>
          <a:xfrm>
            <a:off x="479376" y="165196"/>
            <a:ext cx="10972800" cy="538284"/>
          </a:xfrm>
          <a:prstGeom prst="rect">
            <a:avLst/>
          </a:prstGeom>
        </p:spPr>
        <p:txBody>
          <a:bodyPr/>
          <a:lstStyle/>
          <a:p>
            <a:r>
              <a:rPr lang="en-US" altLang="zh-CN" sz="2800" dirty="0" smtClean="0">
                <a:latin typeface="Arial" pitchFamily="34" charset="0"/>
                <a:cs typeface="Arial" pitchFamily="34" charset="0"/>
              </a:rPr>
              <a:t>1. Technology background</a:t>
            </a:r>
            <a:endParaRPr lang="zh-CN" altLang="en-US" sz="2800" dirty="0">
              <a:latin typeface="Arial" pitchFamily="34" charset="0"/>
              <a:cs typeface="Arial" pitchFamily="34" charset="0"/>
            </a:endParaRPr>
          </a:p>
        </p:txBody>
      </p:sp>
      <p:sp>
        <p:nvSpPr>
          <p:cNvPr id="7" name="文本框 6">
            <a:extLst>
              <a:ext uri="{FF2B5EF4-FFF2-40B4-BE49-F238E27FC236}">
                <a16:creationId xmlns="" xmlns:a16="http://schemas.microsoft.com/office/drawing/2014/main" id="{78FCE6BB-3EC5-F7E4-C7A2-CD94ED29CCA5}"/>
              </a:ext>
            </a:extLst>
          </p:cNvPr>
          <p:cNvSpPr txBox="1"/>
          <p:nvPr/>
        </p:nvSpPr>
        <p:spPr>
          <a:xfrm>
            <a:off x="1127448" y="4797152"/>
            <a:ext cx="2160240" cy="1359051"/>
          </a:xfrm>
          <a:prstGeom prst="rect">
            <a:avLst/>
          </a:prstGeom>
          <a:solidFill>
            <a:srgbClr val="FFFF00"/>
          </a:solidFill>
          <a:ln>
            <a:solidFill>
              <a:schemeClr val="accent1"/>
            </a:solidFill>
          </a:ln>
        </p:spPr>
        <p:txBody>
          <a:bodyPr wrap="none" rtlCol="0">
            <a:noAutofit/>
          </a:bodyPr>
          <a:lstStyle/>
          <a:p>
            <a:pPr algn="ctr">
              <a:lnSpc>
                <a:spcPct val="150000"/>
              </a:lnSpc>
            </a:pPr>
            <a:r>
              <a:rPr lang="en-US" altLang="zh-CN" b="1" dirty="0" err="1" smtClean="0">
                <a:latin typeface="Arial" pitchFamily="34" charset="0"/>
                <a:cs typeface="Arial" pitchFamily="34" charset="0"/>
              </a:rPr>
              <a:t>LaCe</a:t>
            </a:r>
            <a:r>
              <a:rPr lang="en-US" altLang="zh-CN" b="1" dirty="0" smtClean="0">
                <a:latin typeface="Arial" pitchFamily="34" charset="0"/>
                <a:cs typeface="Arial" pitchFamily="34" charset="0"/>
              </a:rPr>
              <a:t> </a:t>
            </a:r>
            <a:r>
              <a:rPr lang="zh-CN" altLang="en-US" b="1" i="0" dirty="0" smtClean="0">
                <a:solidFill>
                  <a:srgbClr val="262626"/>
                </a:solidFill>
                <a:effectLst/>
                <a:latin typeface="Arial" pitchFamily="34" charset="0"/>
                <a:ea typeface="Microsoft YaHei" panose="020B0503020204020204" pitchFamily="34" charset="-122"/>
                <a:cs typeface="Arial" pitchFamily="34" charset="0"/>
              </a:rPr>
              <a:t>：</a:t>
            </a:r>
            <a:r>
              <a:rPr lang="en-US" altLang="zh-CN" b="1" i="0" dirty="0" smtClean="0">
                <a:solidFill>
                  <a:srgbClr val="262626"/>
                </a:solidFill>
                <a:effectLst/>
                <a:latin typeface="Arial" pitchFamily="34" charset="0"/>
                <a:ea typeface="Microsoft YaHei" panose="020B0503020204020204" pitchFamily="34" charset="-122"/>
                <a:cs typeface="Arial" pitchFamily="34" charset="0"/>
              </a:rPr>
              <a:t>41.5</a:t>
            </a:r>
            <a:r>
              <a:rPr lang="en-US" altLang="zh-CN" b="1" i="0" dirty="0">
                <a:solidFill>
                  <a:srgbClr val="262626"/>
                </a:solidFill>
                <a:effectLst/>
                <a:latin typeface="Arial" pitchFamily="34" charset="0"/>
                <a:ea typeface="Microsoft YaHei" panose="020B0503020204020204" pitchFamily="34" charset="-122"/>
                <a:cs typeface="Arial" pitchFamily="34" charset="0"/>
              </a:rPr>
              <a:t>%</a:t>
            </a:r>
          </a:p>
          <a:p>
            <a:pPr algn="ctr">
              <a:lnSpc>
                <a:spcPct val="150000"/>
              </a:lnSpc>
            </a:pPr>
            <a:r>
              <a:rPr lang="en-US" altLang="zh-CN" b="1" dirty="0" err="1" smtClean="0">
                <a:latin typeface="Arial" pitchFamily="34" charset="0"/>
                <a:cs typeface="Arial" pitchFamily="34" charset="0"/>
              </a:rPr>
              <a:t>PrNd</a:t>
            </a:r>
            <a:r>
              <a:rPr lang="en-US" altLang="zh-CN" b="1" dirty="0" smtClean="0">
                <a:latin typeface="Arial" pitchFamily="34" charset="0"/>
                <a:cs typeface="Arial" pitchFamily="34" charset="0"/>
              </a:rPr>
              <a:t> </a:t>
            </a:r>
            <a:r>
              <a:rPr lang="zh-CN" altLang="en-US" b="1" dirty="0" smtClean="0">
                <a:solidFill>
                  <a:srgbClr val="262626"/>
                </a:solidFill>
                <a:latin typeface="Arial" pitchFamily="34" charset="0"/>
                <a:ea typeface="Microsoft YaHei" panose="020B0503020204020204" pitchFamily="34" charset="-122"/>
                <a:cs typeface="Arial" pitchFamily="34" charset="0"/>
              </a:rPr>
              <a:t>：</a:t>
            </a:r>
            <a:r>
              <a:rPr lang="en-US" altLang="zh-CN" b="1" dirty="0">
                <a:solidFill>
                  <a:srgbClr val="262626"/>
                </a:solidFill>
                <a:latin typeface="Arial" pitchFamily="34" charset="0"/>
                <a:ea typeface="Microsoft YaHei" panose="020B0503020204020204" pitchFamily="34" charset="-122"/>
                <a:cs typeface="Arial" pitchFamily="34" charset="0"/>
              </a:rPr>
              <a:t>37.6%</a:t>
            </a:r>
          </a:p>
          <a:p>
            <a:pPr algn="ctr">
              <a:lnSpc>
                <a:spcPct val="150000"/>
              </a:lnSpc>
            </a:pPr>
            <a:r>
              <a:rPr lang="en-US" altLang="zh-CN" b="1" dirty="0" err="1" smtClean="0">
                <a:latin typeface="Arial" pitchFamily="34" charset="0"/>
                <a:cs typeface="Arial" pitchFamily="34" charset="0"/>
              </a:rPr>
              <a:t>DyTb</a:t>
            </a:r>
            <a:r>
              <a:rPr lang="en-US" altLang="zh-CN" b="1" dirty="0" smtClean="0">
                <a:latin typeface="Arial" pitchFamily="34" charset="0"/>
                <a:cs typeface="Arial" pitchFamily="34" charset="0"/>
              </a:rPr>
              <a:t> </a:t>
            </a:r>
            <a:r>
              <a:rPr lang="zh-CN" altLang="en-US" b="1" i="0" dirty="0" smtClean="0">
                <a:solidFill>
                  <a:srgbClr val="262626"/>
                </a:solidFill>
                <a:effectLst/>
                <a:latin typeface="Arial" pitchFamily="34" charset="0"/>
                <a:ea typeface="Microsoft YaHei" panose="020B0503020204020204" pitchFamily="34" charset="-122"/>
                <a:cs typeface="Arial" pitchFamily="34" charset="0"/>
              </a:rPr>
              <a:t>：</a:t>
            </a:r>
            <a:r>
              <a:rPr lang="en-US" altLang="zh-CN" b="1" i="0" dirty="0">
                <a:solidFill>
                  <a:srgbClr val="262626"/>
                </a:solidFill>
                <a:effectLst/>
                <a:latin typeface="Arial" pitchFamily="34" charset="0"/>
                <a:ea typeface="Microsoft YaHei" panose="020B0503020204020204" pitchFamily="34" charset="-122"/>
                <a:cs typeface="Arial" pitchFamily="34" charset="0"/>
              </a:rPr>
              <a:t>2.23%</a:t>
            </a:r>
            <a:endParaRPr lang="zh-CN" altLang="en-US"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1" name="文本框 10">
            <a:extLst>
              <a:ext uri="{FF2B5EF4-FFF2-40B4-BE49-F238E27FC236}">
                <a16:creationId xmlns="" xmlns:a16="http://schemas.microsoft.com/office/drawing/2014/main" id="{6BA4BF88-3C21-6A89-FF11-DD7ACCAB6A55}"/>
              </a:ext>
            </a:extLst>
          </p:cNvPr>
          <p:cNvSpPr txBox="1"/>
          <p:nvPr/>
        </p:nvSpPr>
        <p:spPr>
          <a:xfrm>
            <a:off x="911424" y="1124744"/>
            <a:ext cx="914400" cy="914400"/>
          </a:xfrm>
          <a:prstGeom prst="rect">
            <a:avLst/>
          </a:prstGeom>
          <a:noFill/>
        </p:spPr>
        <p:txBody>
          <a:bodyPr wrap="none" rtlCol="0">
            <a:noAutofit/>
          </a:bodyPr>
          <a:lstStyle/>
          <a:p>
            <a:r>
              <a:rPr lang="en-US" altLang="zh-CN" sz="1400" b="1" dirty="0" smtClean="0">
                <a:latin typeface="Arial" pitchFamily="34" charset="0"/>
                <a:cs typeface="Arial" pitchFamily="34" charset="0"/>
              </a:rPr>
              <a:t>Rare earth ores in South China</a:t>
            </a:r>
            <a:endParaRPr lang="zh-CN" altLang="zh-CN" sz="1400" dirty="0">
              <a:latin typeface="Arial" pitchFamily="34" charset="0"/>
              <a:cs typeface="Arial" pitchFamily="34" charset="0"/>
            </a:endParaRPr>
          </a:p>
        </p:txBody>
      </p:sp>
      <p:sp>
        <p:nvSpPr>
          <p:cNvPr id="12" name="文本框 11">
            <a:extLst>
              <a:ext uri="{FF2B5EF4-FFF2-40B4-BE49-F238E27FC236}">
                <a16:creationId xmlns="" xmlns:a16="http://schemas.microsoft.com/office/drawing/2014/main" id="{7F165972-D69A-6741-BE2B-1DA31163073B}"/>
              </a:ext>
            </a:extLst>
          </p:cNvPr>
          <p:cNvSpPr txBox="1"/>
          <p:nvPr/>
        </p:nvSpPr>
        <p:spPr>
          <a:xfrm>
            <a:off x="4367808" y="1124744"/>
            <a:ext cx="914400" cy="914400"/>
          </a:xfrm>
          <a:prstGeom prst="rect">
            <a:avLst/>
          </a:prstGeom>
          <a:noFill/>
        </p:spPr>
        <p:txBody>
          <a:bodyPr wrap="none" rtlCol="0">
            <a:noAutofit/>
          </a:bodyPr>
          <a:lstStyle/>
          <a:p>
            <a:r>
              <a:rPr lang="en-US" altLang="zh-CN" sz="1400" b="1" dirty="0" smtClean="0">
                <a:latin typeface="Arial" pitchFamily="34" charset="0"/>
                <a:cs typeface="Arial" pitchFamily="34" charset="0"/>
              </a:rPr>
              <a:t>Rare earth ores in North China</a:t>
            </a:r>
            <a:endParaRPr lang="zh-CN" altLang="en-US" sz="1400"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3" name="文本框 12">
            <a:extLst>
              <a:ext uri="{FF2B5EF4-FFF2-40B4-BE49-F238E27FC236}">
                <a16:creationId xmlns="" xmlns:a16="http://schemas.microsoft.com/office/drawing/2014/main" id="{8780AEE5-3438-6F9F-58FE-3B2182E215AB}"/>
              </a:ext>
            </a:extLst>
          </p:cNvPr>
          <p:cNvSpPr txBox="1"/>
          <p:nvPr/>
        </p:nvSpPr>
        <p:spPr>
          <a:xfrm>
            <a:off x="4527780" y="4797152"/>
            <a:ext cx="2160240" cy="1359051"/>
          </a:xfrm>
          <a:prstGeom prst="rect">
            <a:avLst/>
          </a:prstGeom>
          <a:solidFill>
            <a:srgbClr val="FFFF00"/>
          </a:solidFill>
          <a:ln>
            <a:solidFill>
              <a:schemeClr val="accent1"/>
            </a:solidFill>
          </a:ln>
        </p:spPr>
        <p:txBody>
          <a:bodyPr wrap="none" rtlCol="0">
            <a:noAutofit/>
          </a:bodyPr>
          <a:lstStyle/>
          <a:p>
            <a:pPr algn="ctr">
              <a:lnSpc>
                <a:spcPct val="150000"/>
              </a:lnSpc>
            </a:pPr>
            <a:r>
              <a:rPr lang="en-US" altLang="zh-CN" b="1" dirty="0" err="1" smtClean="0">
                <a:latin typeface="Arial" pitchFamily="34" charset="0"/>
                <a:cs typeface="Arial" pitchFamily="34" charset="0"/>
              </a:rPr>
              <a:t>LaCe</a:t>
            </a:r>
            <a:r>
              <a:rPr lang="en-US" altLang="zh-CN" b="1" dirty="0" smtClean="0">
                <a:latin typeface="Arial" pitchFamily="34" charset="0"/>
                <a:cs typeface="Arial" pitchFamily="34" charset="0"/>
              </a:rPr>
              <a:t> </a:t>
            </a:r>
            <a:r>
              <a:rPr lang="zh-CN" altLang="en-US" b="1" i="0" dirty="0" smtClean="0">
                <a:solidFill>
                  <a:srgbClr val="262626"/>
                </a:solidFill>
                <a:effectLst/>
                <a:latin typeface="Arial" pitchFamily="34" charset="0"/>
                <a:ea typeface="Microsoft YaHei" panose="020B0503020204020204" pitchFamily="34" charset="-122"/>
                <a:cs typeface="Arial" pitchFamily="34" charset="0"/>
              </a:rPr>
              <a:t>：</a:t>
            </a:r>
            <a:r>
              <a:rPr lang="en-US" altLang="zh-CN" b="1" i="0" dirty="0">
                <a:solidFill>
                  <a:srgbClr val="262626"/>
                </a:solidFill>
                <a:effectLst/>
                <a:latin typeface="Arial" pitchFamily="34" charset="0"/>
                <a:ea typeface="Microsoft YaHei" panose="020B0503020204020204" pitchFamily="34" charset="-122"/>
                <a:cs typeface="Arial" pitchFamily="34" charset="0"/>
              </a:rPr>
              <a:t>75.1%</a:t>
            </a:r>
          </a:p>
          <a:p>
            <a:pPr algn="ctr">
              <a:lnSpc>
                <a:spcPct val="150000"/>
              </a:lnSpc>
            </a:pPr>
            <a:r>
              <a:rPr lang="en-US" altLang="zh-CN" b="1" dirty="0" err="1" smtClean="0">
                <a:latin typeface="Arial" pitchFamily="34" charset="0"/>
                <a:cs typeface="Arial" pitchFamily="34" charset="0"/>
              </a:rPr>
              <a:t>PrNd</a:t>
            </a:r>
            <a:r>
              <a:rPr lang="en-US" altLang="zh-CN" b="1" dirty="0" smtClean="0">
                <a:latin typeface="Arial" pitchFamily="34" charset="0"/>
                <a:cs typeface="Arial" pitchFamily="34" charset="0"/>
              </a:rPr>
              <a:t> </a:t>
            </a:r>
            <a:r>
              <a:rPr lang="zh-CN" altLang="en-US" b="1" dirty="0" smtClean="0">
                <a:solidFill>
                  <a:srgbClr val="262626"/>
                </a:solidFill>
                <a:latin typeface="Arial" pitchFamily="34" charset="0"/>
                <a:ea typeface="Microsoft YaHei" panose="020B0503020204020204" pitchFamily="34" charset="-122"/>
                <a:cs typeface="Arial" pitchFamily="34" charset="0"/>
              </a:rPr>
              <a:t>：</a:t>
            </a:r>
            <a:r>
              <a:rPr lang="en-US" altLang="zh-CN" b="1" dirty="0">
                <a:solidFill>
                  <a:srgbClr val="262626"/>
                </a:solidFill>
                <a:latin typeface="Arial" pitchFamily="34" charset="0"/>
                <a:ea typeface="Microsoft YaHei" panose="020B0503020204020204" pitchFamily="34" charset="-122"/>
                <a:cs typeface="Arial" pitchFamily="34" charset="0"/>
              </a:rPr>
              <a:t>21.7%</a:t>
            </a:r>
          </a:p>
          <a:p>
            <a:pPr algn="ctr">
              <a:lnSpc>
                <a:spcPct val="150000"/>
              </a:lnSpc>
            </a:pPr>
            <a:r>
              <a:rPr lang="en-US" altLang="zh-CN" b="1" dirty="0" err="1" smtClean="0">
                <a:latin typeface="Arial" pitchFamily="34" charset="0"/>
                <a:cs typeface="Arial" pitchFamily="34" charset="0"/>
              </a:rPr>
              <a:t>DyTb</a:t>
            </a:r>
            <a:r>
              <a:rPr lang="en-US" altLang="zh-CN" b="1" dirty="0" smtClean="0">
                <a:latin typeface="Arial" pitchFamily="34" charset="0"/>
                <a:cs typeface="Arial" pitchFamily="34" charset="0"/>
              </a:rPr>
              <a:t> </a:t>
            </a:r>
            <a:r>
              <a:rPr lang="zh-CN" altLang="en-US" b="1" i="0" dirty="0" smtClean="0">
                <a:solidFill>
                  <a:srgbClr val="262626"/>
                </a:solidFill>
                <a:effectLst/>
                <a:latin typeface="Arial" pitchFamily="34" charset="0"/>
                <a:ea typeface="Microsoft YaHei" panose="020B0503020204020204" pitchFamily="34" charset="-122"/>
                <a:cs typeface="Arial" pitchFamily="34" charset="0"/>
              </a:rPr>
              <a:t>：</a:t>
            </a:r>
            <a:r>
              <a:rPr lang="zh-CN" altLang="en-US" b="1" i="0" dirty="0">
                <a:solidFill>
                  <a:srgbClr val="262626"/>
                </a:solidFill>
                <a:effectLst/>
                <a:latin typeface="Arial" pitchFamily="34" charset="0"/>
                <a:ea typeface="Microsoft YaHei" panose="020B0503020204020204" pitchFamily="34" charset="-122"/>
                <a:cs typeface="Arial" pitchFamily="34" charset="0"/>
              </a:rPr>
              <a:t>≈</a:t>
            </a:r>
            <a:r>
              <a:rPr lang="en-US" altLang="zh-CN" b="1" i="0" dirty="0">
                <a:solidFill>
                  <a:srgbClr val="262626"/>
                </a:solidFill>
                <a:effectLst/>
                <a:latin typeface="Arial" pitchFamily="34" charset="0"/>
                <a:ea typeface="Microsoft YaHei" panose="020B0503020204020204" pitchFamily="34" charset="-122"/>
                <a:cs typeface="Arial" pitchFamily="34" charset="0"/>
              </a:rPr>
              <a:t>0</a:t>
            </a:r>
            <a:endParaRPr lang="zh-CN" altLang="en-US"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4" name="矩形: 圆角 13">
            <a:extLst>
              <a:ext uri="{FF2B5EF4-FFF2-40B4-BE49-F238E27FC236}">
                <a16:creationId xmlns="" xmlns:a16="http://schemas.microsoft.com/office/drawing/2014/main" id="{DA231BB6-79F2-3EAA-2989-693D24CAEDAB}"/>
              </a:ext>
            </a:extLst>
          </p:cNvPr>
          <p:cNvSpPr/>
          <p:nvPr/>
        </p:nvSpPr>
        <p:spPr>
          <a:xfrm>
            <a:off x="623392" y="980728"/>
            <a:ext cx="3168352" cy="5334506"/>
          </a:xfrm>
          <a:prstGeom prst="roundRect">
            <a:avLst>
              <a:gd name="adj" fmla="val 5476"/>
            </a:avLst>
          </a:prstGeom>
          <a:ln>
            <a:solidFill>
              <a:schemeClr val="accent1"/>
            </a:solidFill>
            <a:prstDash val="dash"/>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Bef>
                <a:spcPct val="0"/>
              </a:spcBef>
              <a:spcAft>
                <a:spcPct val="35000"/>
              </a:spcAft>
            </a:pPr>
            <a:endParaRPr lang="zh-CN" altLang="en-US" sz="2000" kern="1200" dirty="0">
              <a:latin typeface="Arial" pitchFamily="34" charset="0"/>
              <a:ea typeface="黑体" pitchFamily="49" charset="-122"/>
              <a:cs typeface="Arial" pitchFamily="34" charset="0"/>
            </a:endParaRPr>
          </a:p>
        </p:txBody>
      </p:sp>
      <p:sp>
        <p:nvSpPr>
          <p:cNvPr id="15" name="矩形: 圆角 14">
            <a:extLst>
              <a:ext uri="{FF2B5EF4-FFF2-40B4-BE49-F238E27FC236}">
                <a16:creationId xmlns="" xmlns:a16="http://schemas.microsoft.com/office/drawing/2014/main" id="{3B67FCED-D3C9-0EDF-4ECA-3C96E911B0F4}"/>
              </a:ext>
            </a:extLst>
          </p:cNvPr>
          <p:cNvSpPr/>
          <p:nvPr/>
        </p:nvSpPr>
        <p:spPr>
          <a:xfrm>
            <a:off x="4023724" y="980728"/>
            <a:ext cx="3168352" cy="5334506"/>
          </a:xfrm>
          <a:prstGeom prst="roundRect">
            <a:avLst>
              <a:gd name="adj" fmla="val 5476"/>
            </a:avLst>
          </a:prstGeom>
          <a:ln>
            <a:solidFill>
              <a:schemeClr val="accent1"/>
            </a:solidFill>
            <a:prstDash val="dash"/>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Bef>
                <a:spcPct val="0"/>
              </a:spcBef>
              <a:spcAft>
                <a:spcPct val="35000"/>
              </a:spcAft>
            </a:pPr>
            <a:endParaRPr lang="zh-CN" altLang="en-US" sz="2000" kern="1200" dirty="0">
              <a:latin typeface="Arial" pitchFamily="34" charset="0"/>
              <a:ea typeface="黑体" pitchFamily="49" charset="-122"/>
              <a:cs typeface="Arial" pitchFamily="34" charset="0"/>
            </a:endParaRPr>
          </a:p>
        </p:txBody>
      </p:sp>
      <p:graphicFrame>
        <p:nvGraphicFramePr>
          <p:cNvPr id="17" name="表格 17">
            <a:extLst>
              <a:ext uri="{FF2B5EF4-FFF2-40B4-BE49-F238E27FC236}">
                <a16:creationId xmlns="" xmlns:a16="http://schemas.microsoft.com/office/drawing/2014/main" id="{ECA42482-B737-3BE4-E707-A969794CA646}"/>
              </a:ext>
            </a:extLst>
          </p:cNvPr>
          <p:cNvGraphicFramePr>
            <a:graphicFrameLocks noGrp="1"/>
          </p:cNvGraphicFramePr>
          <p:nvPr>
            <p:extLst>
              <p:ext uri="{D42A27DB-BD31-4B8C-83A1-F6EECF244321}">
                <p14:modId xmlns:p14="http://schemas.microsoft.com/office/powerpoint/2010/main" xmlns="" val="3073846406"/>
              </p:ext>
            </p:extLst>
          </p:nvPr>
        </p:nvGraphicFramePr>
        <p:xfrm>
          <a:off x="7536160" y="1551518"/>
          <a:ext cx="4464496" cy="2525556"/>
        </p:xfrm>
        <a:graphic>
          <a:graphicData uri="http://schemas.openxmlformats.org/drawingml/2006/table">
            <a:tbl>
              <a:tblPr firstRow="1" bandRow="1">
                <a:tableStyleId>{5C22544A-7EE6-4342-B048-85BDC9FD1C3A}</a:tableStyleId>
              </a:tblPr>
              <a:tblGrid>
                <a:gridCol w="1044116">
                  <a:extLst>
                    <a:ext uri="{9D8B030D-6E8A-4147-A177-3AD203B41FA5}">
                      <a16:colId xmlns="" xmlns:a16="http://schemas.microsoft.com/office/drawing/2014/main" val="2468427565"/>
                    </a:ext>
                  </a:extLst>
                </a:gridCol>
                <a:gridCol w="1044116">
                  <a:extLst>
                    <a:ext uri="{9D8B030D-6E8A-4147-A177-3AD203B41FA5}">
                      <a16:colId xmlns="" xmlns:a16="http://schemas.microsoft.com/office/drawing/2014/main" val="479721976"/>
                    </a:ext>
                  </a:extLst>
                </a:gridCol>
                <a:gridCol w="936104">
                  <a:extLst>
                    <a:ext uri="{9D8B030D-6E8A-4147-A177-3AD203B41FA5}">
                      <a16:colId xmlns="" xmlns:a16="http://schemas.microsoft.com/office/drawing/2014/main" val="263418021"/>
                    </a:ext>
                  </a:extLst>
                </a:gridCol>
                <a:gridCol w="1440160">
                  <a:extLst>
                    <a:ext uri="{9D8B030D-6E8A-4147-A177-3AD203B41FA5}">
                      <a16:colId xmlns="" xmlns:a16="http://schemas.microsoft.com/office/drawing/2014/main" val="2543798822"/>
                    </a:ext>
                  </a:extLst>
                </a:gridCol>
              </a:tblGrid>
              <a:tr h="631389">
                <a:tc>
                  <a:txBody>
                    <a:bodyPr/>
                    <a:lstStyle/>
                    <a:p>
                      <a:pPr algn="ctr"/>
                      <a:endParaRPr lang="zh-CN" altLang="en-US" dirty="0">
                        <a:latin typeface="微软雅黑" panose="020B0503020204020204" pitchFamily="34" charset="-122"/>
                        <a:ea typeface="微软雅黑" panose="020B0503020204020204" pitchFamily="34" charset="-122"/>
                      </a:endParaRPr>
                    </a:p>
                  </a:txBody>
                  <a:tcPr anchor="ctr"/>
                </a:tc>
                <a:tc gridSpan="2">
                  <a:txBody>
                    <a:bodyPr/>
                    <a:lstStyle/>
                    <a:p>
                      <a:pPr algn="ctr"/>
                      <a:r>
                        <a:rPr lang="en-US" altLang="zh-CN" sz="1400" dirty="0" smtClean="0">
                          <a:latin typeface="微软雅黑" panose="020B0503020204020204" pitchFamily="34" charset="-122"/>
                          <a:ea typeface="微软雅黑" panose="020B0503020204020204" pitchFamily="34" charset="-122"/>
                        </a:rPr>
                        <a:t>Reserves</a:t>
                      </a:r>
                      <a:endParaRPr lang="zh-CN" altLang="en-US" sz="1400" dirty="0">
                        <a:latin typeface="微软雅黑" panose="020B0503020204020204" pitchFamily="34" charset="-122"/>
                        <a:ea typeface="微软雅黑" panose="020B0503020204020204" pitchFamily="34" charset="-122"/>
                      </a:endParaRPr>
                    </a:p>
                  </a:txBody>
                  <a:tcPr anchor="ctr"/>
                </a:tc>
                <a:tc hMerge="1">
                  <a:txBody>
                    <a:bodyPr/>
                    <a:lstStyle/>
                    <a:p>
                      <a:pPr algn="ctr"/>
                      <a:r>
                        <a:rPr lang="zh-CN" altLang="en-US" dirty="0">
                          <a:latin typeface="微软雅黑" panose="020B0503020204020204" pitchFamily="34" charset="-122"/>
                          <a:ea typeface="微软雅黑" panose="020B0503020204020204" pitchFamily="34" charset="-122"/>
                        </a:rPr>
                        <a:t>储量</a:t>
                      </a:r>
                    </a:p>
                  </a:txBody>
                  <a:tcPr anchor="ctr"/>
                </a:tc>
                <a:tc>
                  <a:txBody>
                    <a:bodyPr/>
                    <a:lstStyle/>
                    <a:p>
                      <a:pPr algn="ctr"/>
                      <a:r>
                        <a:rPr lang="en-US" altLang="zh-CN" sz="1400" dirty="0" smtClean="0">
                          <a:latin typeface="微软雅黑" panose="020B0503020204020204" pitchFamily="34" charset="-122"/>
                          <a:ea typeface="微软雅黑" panose="020B0503020204020204" pitchFamily="34" charset="-122"/>
                        </a:rPr>
                        <a:t>Consumption</a:t>
                      </a:r>
                      <a:endParaRPr lang="zh-CN" altLang="en-US" sz="1400" dirty="0">
                        <a:latin typeface="微软雅黑" panose="020B0503020204020204" pitchFamily="34" charset="-122"/>
                        <a:ea typeface="微软雅黑" panose="020B0503020204020204" pitchFamily="34" charset="-122"/>
                      </a:endParaRPr>
                    </a:p>
                  </a:txBody>
                  <a:tcPr anchor="ctr"/>
                </a:tc>
                <a:extLst>
                  <a:ext uri="{0D108BD9-81ED-4DB2-BD59-A6C34878D82A}">
                    <a16:rowId xmlns="" xmlns:a16="http://schemas.microsoft.com/office/drawing/2014/main" val="1179583866"/>
                  </a:ext>
                </a:extLst>
              </a:tr>
              <a:tr h="631389">
                <a:tc>
                  <a:txBody>
                    <a:bodyPr/>
                    <a:lstStyle/>
                    <a:p>
                      <a:pPr algn="ctr"/>
                      <a:r>
                        <a:rPr lang="en-US" altLang="zh-CN" sz="1400" dirty="0" err="1" smtClean="0">
                          <a:latin typeface="微软雅黑" panose="020B0503020204020204" pitchFamily="34" charset="-122"/>
                          <a:ea typeface="微软雅黑" panose="020B0503020204020204" pitchFamily="34" charset="-122"/>
                        </a:rPr>
                        <a:t>LaCe</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41.5%</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tc>
                  <a:txBody>
                    <a:bodyPr/>
                    <a:lstStyle/>
                    <a:p>
                      <a:pPr algn="ct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75.1%</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tc>
                  <a:txBody>
                    <a:bodyPr/>
                    <a:lstStyle/>
                    <a:p>
                      <a:pPr algn="ct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6.5%</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extLst>
                  <a:ext uri="{0D108BD9-81ED-4DB2-BD59-A6C34878D82A}">
                    <a16:rowId xmlns="" xmlns:a16="http://schemas.microsoft.com/office/drawing/2014/main" val="574049227"/>
                  </a:ext>
                </a:extLst>
              </a:tr>
              <a:tr h="631389">
                <a:tc>
                  <a:txBody>
                    <a:bodyPr/>
                    <a:lstStyle/>
                    <a:p>
                      <a:pPr algn="ctr"/>
                      <a:r>
                        <a:rPr lang="en-US" altLang="zh-CN" sz="1400" dirty="0" err="1" smtClean="0">
                          <a:latin typeface="微软雅黑" panose="020B0503020204020204" pitchFamily="34" charset="-122"/>
                          <a:ea typeface="微软雅黑" panose="020B0503020204020204" pitchFamily="34" charset="-122"/>
                        </a:rPr>
                        <a:t>PrNd</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37.6%</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tc>
                  <a:txBody>
                    <a:bodyPr/>
                    <a:lstStyle/>
                    <a:p>
                      <a:pPr algn="ct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21.7%</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tc>
                  <a:txBody>
                    <a:bodyPr/>
                    <a:lstStyle/>
                    <a:p>
                      <a:pPr algn="ct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87%</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extLst>
                  <a:ext uri="{0D108BD9-81ED-4DB2-BD59-A6C34878D82A}">
                    <a16:rowId xmlns="" xmlns:a16="http://schemas.microsoft.com/office/drawing/2014/main" val="139795900"/>
                  </a:ext>
                </a:extLst>
              </a:tr>
              <a:tr h="631389">
                <a:tc>
                  <a:txBody>
                    <a:bodyPr/>
                    <a:lstStyle/>
                    <a:p>
                      <a:pPr algn="ctr"/>
                      <a:r>
                        <a:rPr lang="en-US" altLang="zh-CN" sz="1400" dirty="0" err="1" smtClean="0">
                          <a:latin typeface="微软雅黑" panose="020B0503020204020204" pitchFamily="34" charset="-122"/>
                          <a:ea typeface="微软雅黑" panose="020B0503020204020204" pitchFamily="34" charset="-122"/>
                        </a:rPr>
                        <a:t>DyTb</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2.23%</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tc>
                  <a:txBody>
                    <a:bodyPr/>
                    <a:lstStyle/>
                    <a:p>
                      <a:pPr algn="ct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0</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tc>
                  <a:txBody>
                    <a:bodyPr/>
                    <a:lstStyle/>
                    <a:p>
                      <a:pPr algn="ct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6.5%</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a:txBody>
                  <a:tcPr anchor="ctr"/>
                </a:tc>
                <a:extLst>
                  <a:ext uri="{0D108BD9-81ED-4DB2-BD59-A6C34878D82A}">
                    <a16:rowId xmlns="" xmlns:a16="http://schemas.microsoft.com/office/drawing/2014/main" val="3431465585"/>
                  </a:ext>
                </a:extLst>
              </a:tr>
            </a:tbl>
          </a:graphicData>
        </a:graphic>
      </p:graphicFrame>
      <p:sp>
        <p:nvSpPr>
          <p:cNvPr id="18" name="文本框 17">
            <a:extLst>
              <a:ext uri="{FF2B5EF4-FFF2-40B4-BE49-F238E27FC236}">
                <a16:creationId xmlns="" xmlns:a16="http://schemas.microsoft.com/office/drawing/2014/main" id="{19699E25-6577-9AC6-7B90-E7389E35E261}"/>
              </a:ext>
            </a:extLst>
          </p:cNvPr>
          <p:cNvSpPr txBox="1"/>
          <p:nvPr/>
        </p:nvSpPr>
        <p:spPr>
          <a:xfrm>
            <a:off x="7696132" y="4509120"/>
            <a:ext cx="3872476" cy="1359051"/>
          </a:xfrm>
          <a:prstGeom prst="rect">
            <a:avLst/>
          </a:prstGeom>
          <a:solidFill>
            <a:srgbClr val="FFFF00"/>
          </a:solidFill>
          <a:ln>
            <a:solidFill>
              <a:schemeClr val="accent1"/>
            </a:solidFill>
          </a:ln>
        </p:spPr>
        <p:txBody>
          <a:bodyPr wrap="square" rtlCol="0" anchor="ctr" anchorCtr="0">
            <a:noAutofit/>
          </a:bodyPr>
          <a:lstStyle/>
          <a:p>
            <a:pPr algn="ctr">
              <a:lnSpc>
                <a:spcPct val="150000"/>
              </a:lnSpc>
            </a:pPr>
            <a:r>
              <a:rPr lang="en-US" altLang="zh-CN" sz="1600" b="1" dirty="0" smtClean="0">
                <a:solidFill>
                  <a:srgbClr val="FF0000"/>
                </a:solidFill>
                <a:latin typeface="Arial" pitchFamily="34" charset="0"/>
                <a:ea typeface="Microsoft YaHei" panose="020B0503020204020204" pitchFamily="34" charset="-122"/>
                <a:cs typeface="Arial" pitchFamily="34" charset="0"/>
              </a:rPr>
              <a:t>There is a serious imbalance between the reserves and using volume of rare earth resources, and balanced utilization is necessary.</a:t>
            </a:r>
          </a:p>
        </p:txBody>
      </p:sp>
    </p:spTree>
    <p:extLst>
      <p:ext uri="{BB962C8B-B14F-4D97-AF65-F5344CB8AC3E}">
        <p14:creationId xmlns:p14="http://schemas.microsoft.com/office/powerpoint/2010/main" xmlns="" val="95105242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79376" y="165196"/>
            <a:ext cx="10972800" cy="538284"/>
          </a:xfrm>
          <a:prstGeom prst="rect">
            <a:avLst/>
          </a:prstGeom>
        </p:spPr>
        <p:txBody>
          <a:bodyPr/>
          <a:lstStyle/>
          <a:p>
            <a:r>
              <a:rPr lang="en-US" altLang="zh-CN" sz="2800" dirty="0" smtClean="0">
                <a:latin typeface="Arial" pitchFamily="34" charset="0"/>
                <a:cs typeface="Arial" pitchFamily="34" charset="0"/>
              </a:rPr>
              <a:t>1. Technology background</a:t>
            </a:r>
            <a:endParaRPr lang="zh-CN" altLang="en-US" sz="2800" dirty="0">
              <a:latin typeface="Arial" pitchFamily="34" charset="0"/>
              <a:cs typeface="Arial" pitchFamily="34" charset="0"/>
            </a:endParaRPr>
          </a:p>
        </p:txBody>
      </p:sp>
      <p:pic>
        <p:nvPicPr>
          <p:cNvPr id="3" name="图片 2">
            <a:extLst>
              <a:ext uri="{FF2B5EF4-FFF2-40B4-BE49-F238E27FC236}">
                <a16:creationId xmlns="" xmlns:a16="http://schemas.microsoft.com/office/drawing/2014/main" id="{46698D94-3B97-31B4-8A58-CCEBC4D3F72A}"/>
              </a:ext>
            </a:extLst>
          </p:cNvPr>
          <p:cNvPicPr>
            <a:picLocks noChangeAspect="1"/>
          </p:cNvPicPr>
          <p:nvPr/>
        </p:nvPicPr>
        <p:blipFill>
          <a:blip r:embed="rId2" cstate="print"/>
          <a:stretch>
            <a:fillRect/>
          </a:stretch>
        </p:blipFill>
        <p:spPr>
          <a:xfrm>
            <a:off x="714411" y="1029985"/>
            <a:ext cx="5121996" cy="2520000"/>
          </a:xfrm>
          <a:prstGeom prst="rect">
            <a:avLst/>
          </a:prstGeom>
        </p:spPr>
      </p:pic>
      <p:pic>
        <p:nvPicPr>
          <p:cNvPr id="7" name="图片 6">
            <a:extLst>
              <a:ext uri="{FF2B5EF4-FFF2-40B4-BE49-F238E27FC236}">
                <a16:creationId xmlns="" xmlns:a16="http://schemas.microsoft.com/office/drawing/2014/main" id="{17838CF1-AA7D-19BC-50C2-B420101393CE}"/>
              </a:ext>
            </a:extLst>
          </p:cNvPr>
          <p:cNvPicPr>
            <a:picLocks noChangeAspect="1"/>
          </p:cNvPicPr>
          <p:nvPr/>
        </p:nvPicPr>
        <p:blipFill>
          <a:blip r:embed="rId3" cstate="print"/>
          <a:stretch>
            <a:fillRect/>
          </a:stretch>
        </p:blipFill>
        <p:spPr>
          <a:xfrm>
            <a:off x="6355595" y="1029985"/>
            <a:ext cx="5127843" cy="2556000"/>
          </a:xfrm>
          <a:prstGeom prst="rect">
            <a:avLst/>
          </a:prstGeom>
        </p:spPr>
      </p:pic>
      <p:pic>
        <p:nvPicPr>
          <p:cNvPr id="9" name="图片 8">
            <a:extLst>
              <a:ext uri="{FF2B5EF4-FFF2-40B4-BE49-F238E27FC236}">
                <a16:creationId xmlns="" xmlns:a16="http://schemas.microsoft.com/office/drawing/2014/main" id="{56E9D846-5F00-8A56-84E4-23EAB8C78D35}"/>
              </a:ext>
            </a:extLst>
          </p:cNvPr>
          <p:cNvPicPr>
            <a:picLocks noChangeAspect="1"/>
          </p:cNvPicPr>
          <p:nvPr/>
        </p:nvPicPr>
        <p:blipFill>
          <a:blip r:embed="rId4" cstate="print"/>
          <a:stretch>
            <a:fillRect/>
          </a:stretch>
        </p:blipFill>
        <p:spPr>
          <a:xfrm>
            <a:off x="6348014" y="3739503"/>
            <a:ext cx="5127843" cy="2520000"/>
          </a:xfrm>
          <a:prstGeom prst="rect">
            <a:avLst/>
          </a:prstGeom>
        </p:spPr>
      </p:pic>
      <p:pic>
        <p:nvPicPr>
          <p:cNvPr id="11" name="图片 10">
            <a:extLst>
              <a:ext uri="{FF2B5EF4-FFF2-40B4-BE49-F238E27FC236}">
                <a16:creationId xmlns="" xmlns:a16="http://schemas.microsoft.com/office/drawing/2014/main" id="{BD1CF624-0270-7FC7-2889-8EAAD0D71242}"/>
              </a:ext>
            </a:extLst>
          </p:cNvPr>
          <p:cNvPicPr>
            <a:picLocks noChangeAspect="1"/>
          </p:cNvPicPr>
          <p:nvPr/>
        </p:nvPicPr>
        <p:blipFill>
          <a:blip r:embed="rId5" cstate="print"/>
          <a:stretch>
            <a:fillRect/>
          </a:stretch>
        </p:blipFill>
        <p:spPr>
          <a:xfrm>
            <a:off x="714411" y="3739503"/>
            <a:ext cx="5121996" cy="2520000"/>
          </a:xfrm>
          <a:prstGeom prst="rect">
            <a:avLst/>
          </a:prstGeom>
        </p:spPr>
      </p:pic>
      <p:sp>
        <p:nvSpPr>
          <p:cNvPr id="13" name="文本框 12">
            <a:extLst>
              <a:ext uri="{FF2B5EF4-FFF2-40B4-BE49-F238E27FC236}">
                <a16:creationId xmlns="" xmlns:a16="http://schemas.microsoft.com/office/drawing/2014/main" id="{724C504E-F071-5AF0-E75A-80D5A5C26B30}"/>
              </a:ext>
            </a:extLst>
          </p:cNvPr>
          <p:cNvSpPr txBox="1"/>
          <p:nvPr/>
        </p:nvSpPr>
        <p:spPr>
          <a:xfrm>
            <a:off x="2999656" y="4509120"/>
            <a:ext cx="2501269" cy="398865"/>
          </a:xfrm>
          <a:prstGeom prst="rect">
            <a:avLst/>
          </a:prstGeom>
          <a:solidFill>
            <a:srgbClr val="FFFF00"/>
          </a:solidFill>
          <a:ln>
            <a:solidFill>
              <a:schemeClr val="accent1"/>
            </a:solidFill>
          </a:ln>
        </p:spPr>
        <p:txBody>
          <a:bodyPr wrap="none" rtlCol="0">
            <a:noAutofit/>
          </a:bodyPr>
          <a:lstStyle/>
          <a:p>
            <a:pPr algn="l"/>
            <a:r>
              <a:rPr lang="en-US" altLang="zh-CN" sz="1400" b="1" i="0" dirty="0" smtClean="0">
                <a:solidFill>
                  <a:srgbClr val="262626"/>
                </a:solidFill>
                <a:effectLst/>
                <a:latin typeface="Arial" pitchFamily="34" charset="0"/>
                <a:ea typeface="Microsoft YaHei" panose="020B0503020204020204" pitchFamily="34" charset="-122"/>
                <a:cs typeface="Arial" pitchFamily="34" charset="0"/>
              </a:rPr>
              <a:t>Dy:RMB2</a:t>
            </a:r>
            <a:r>
              <a:rPr lang="en-US" altLang="zh-CN" sz="1400" b="1" dirty="0" smtClean="0">
                <a:solidFill>
                  <a:srgbClr val="262626"/>
                </a:solidFill>
                <a:latin typeface="Arial" pitchFamily="34" charset="0"/>
                <a:ea typeface="Microsoft YaHei" panose="020B0503020204020204" pitchFamily="34" charset="-122"/>
                <a:cs typeface="Arial" pitchFamily="34" charset="0"/>
              </a:rPr>
              <a:t>,</a:t>
            </a:r>
            <a:r>
              <a:rPr lang="en-US" altLang="zh-CN" sz="1400" b="1" i="0" dirty="0" smtClean="0">
                <a:solidFill>
                  <a:srgbClr val="262626"/>
                </a:solidFill>
                <a:effectLst/>
                <a:latin typeface="Arial" pitchFamily="34" charset="0"/>
                <a:ea typeface="Microsoft YaHei" panose="020B0503020204020204" pitchFamily="34" charset="-122"/>
                <a:cs typeface="Arial" pitchFamily="34" charset="0"/>
              </a:rPr>
              <a:t>375/kg (USD344/kg)</a:t>
            </a:r>
            <a:endParaRPr lang="zh-CN" altLang="en-US" sz="1400"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4" name="文本框 13">
            <a:extLst>
              <a:ext uri="{FF2B5EF4-FFF2-40B4-BE49-F238E27FC236}">
                <a16:creationId xmlns="" xmlns:a16="http://schemas.microsoft.com/office/drawing/2014/main" id="{17659C32-6273-8BC4-DCB2-9E52242338C2}"/>
              </a:ext>
            </a:extLst>
          </p:cNvPr>
          <p:cNvSpPr txBox="1"/>
          <p:nvPr/>
        </p:nvSpPr>
        <p:spPr>
          <a:xfrm>
            <a:off x="8566470" y="4543171"/>
            <a:ext cx="2714106" cy="398865"/>
          </a:xfrm>
          <a:prstGeom prst="rect">
            <a:avLst/>
          </a:prstGeom>
          <a:solidFill>
            <a:srgbClr val="FFFF00"/>
          </a:solidFill>
          <a:ln>
            <a:solidFill>
              <a:schemeClr val="accent1"/>
            </a:solidFill>
          </a:ln>
        </p:spPr>
        <p:txBody>
          <a:bodyPr wrap="none" rtlCol="0">
            <a:noAutofit/>
          </a:bodyPr>
          <a:lstStyle/>
          <a:p>
            <a:pPr algn="l"/>
            <a:r>
              <a:rPr lang="en-US" altLang="zh-CN" sz="1400" b="1" i="0" dirty="0" smtClean="0">
                <a:solidFill>
                  <a:srgbClr val="262626"/>
                </a:solidFill>
                <a:effectLst/>
                <a:latin typeface="Arial" pitchFamily="34" charset="0"/>
                <a:ea typeface="Microsoft YaHei" panose="020B0503020204020204" pitchFamily="34" charset="-122"/>
                <a:cs typeface="Arial" pitchFamily="34" charset="0"/>
              </a:rPr>
              <a:t>Tb:RMB11</a:t>
            </a:r>
            <a:r>
              <a:rPr lang="en-US" altLang="zh-CN" sz="1400" b="1" dirty="0" smtClean="0">
                <a:solidFill>
                  <a:srgbClr val="262626"/>
                </a:solidFill>
                <a:latin typeface="Arial" pitchFamily="34" charset="0"/>
                <a:ea typeface="Microsoft YaHei" panose="020B0503020204020204" pitchFamily="34" charset="-122"/>
                <a:cs typeface="Arial" pitchFamily="34" charset="0"/>
              </a:rPr>
              <a:t>,</a:t>
            </a:r>
            <a:r>
              <a:rPr lang="en-US" altLang="zh-CN" sz="1400" b="1" i="0" dirty="0" smtClean="0">
                <a:solidFill>
                  <a:srgbClr val="262626"/>
                </a:solidFill>
                <a:effectLst/>
                <a:latin typeface="Arial" pitchFamily="34" charset="0"/>
                <a:ea typeface="Microsoft YaHei" panose="020B0503020204020204" pitchFamily="34" charset="-122"/>
                <a:cs typeface="Arial" pitchFamily="34" charset="0"/>
              </a:rPr>
              <a:t>300/kg (USD1,634/kg)</a:t>
            </a:r>
            <a:endParaRPr lang="zh-CN" altLang="en-US" sz="1400"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5" name="文本框 14">
            <a:extLst>
              <a:ext uri="{FF2B5EF4-FFF2-40B4-BE49-F238E27FC236}">
                <a16:creationId xmlns="" xmlns:a16="http://schemas.microsoft.com/office/drawing/2014/main" id="{0C256764-603F-09BF-F49C-61BB3262DD11}"/>
              </a:ext>
            </a:extLst>
          </p:cNvPr>
          <p:cNvSpPr txBox="1"/>
          <p:nvPr/>
        </p:nvSpPr>
        <p:spPr>
          <a:xfrm>
            <a:off x="3431704" y="1844824"/>
            <a:ext cx="2285245" cy="398865"/>
          </a:xfrm>
          <a:prstGeom prst="rect">
            <a:avLst/>
          </a:prstGeom>
          <a:solidFill>
            <a:srgbClr val="FFFF00"/>
          </a:solidFill>
          <a:ln>
            <a:solidFill>
              <a:schemeClr val="accent1"/>
            </a:solidFill>
          </a:ln>
        </p:spPr>
        <p:txBody>
          <a:bodyPr wrap="none" rtlCol="0">
            <a:noAutofit/>
          </a:bodyPr>
          <a:lstStyle/>
          <a:p>
            <a:pPr algn="l"/>
            <a:r>
              <a:rPr lang="en-US" altLang="zh-CN" sz="1400" b="1" dirty="0" smtClean="0">
                <a:solidFill>
                  <a:srgbClr val="262626"/>
                </a:solidFill>
                <a:latin typeface="Arial" pitchFamily="34" charset="0"/>
                <a:ea typeface="Microsoft YaHei" panose="020B0503020204020204" pitchFamily="34" charset="-122"/>
                <a:cs typeface="Arial" pitchFamily="34" charset="0"/>
              </a:rPr>
              <a:t>Ce</a:t>
            </a:r>
            <a:r>
              <a:rPr lang="en-US" altLang="zh-CN" sz="1400" b="1" i="0" dirty="0" smtClean="0">
                <a:solidFill>
                  <a:srgbClr val="262626"/>
                </a:solidFill>
                <a:effectLst/>
                <a:latin typeface="Arial" pitchFamily="34" charset="0"/>
                <a:ea typeface="Microsoft YaHei" panose="020B0503020204020204" pitchFamily="34" charset="-122"/>
                <a:cs typeface="Arial" pitchFamily="34" charset="0"/>
              </a:rPr>
              <a:t>:RMB25/kg (USD3.62/kg)</a:t>
            </a:r>
            <a:endParaRPr lang="zh-CN" altLang="en-US" sz="1400"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6" name="文本框 15">
            <a:extLst>
              <a:ext uri="{FF2B5EF4-FFF2-40B4-BE49-F238E27FC236}">
                <a16:creationId xmlns="" xmlns:a16="http://schemas.microsoft.com/office/drawing/2014/main" id="{9496226B-B4D7-4809-9C4D-8E4EFA29FEA7}"/>
              </a:ext>
            </a:extLst>
          </p:cNvPr>
          <p:cNvSpPr txBox="1"/>
          <p:nvPr/>
        </p:nvSpPr>
        <p:spPr>
          <a:xfrm>
            <a:off x="8566470" y="1832795"/>
            <a:ext cx="2714106" cy="398865"/>
          </a:xfrm>
          <a:prstGeom prst="rect">
            <a:avLst/>
          </a:prstGeom>
          <a:solidFill>
            <a:srgbClr val="FFFF00"/>
          </a:solidFill>
          <a:ln>
            <a:solidFill>
              <a:schemeClr val="accent1"/>
            </a:solidFill>
          </a:ln>
        </p:spPr>
        <p:txBody>
          <a:bodyPr wrap="none" rtlCol="0">
            <a:noAutofit/>
          </a:bodyPr>
          <a:lstStyle/>
          <a:p>
            <a:pPr algn="l"/>
            <a:r>
              <a:rPr lang="en-US" altLang="zh-CN" sz="1400" b="1" i="0" dirty="0" smtClean="0">
                <a:solidFill>
                  <a:srgbClr val="262626"/>
                </a:solidFill>
                <a:effectLst/>
                <a:latin typeface="Arial" pitchFamily="34" charset="0"/>
                <a:ea typeface="Microsoft YaHei" panose="020B0503020204020204" pitchFamily="34" charset="-122"/>
                <a:cs typeface="Arial" pitchFamily="34" charset="0"/>
              </a:rPr>
              <a:t>PrNd:RMB</a:t>
            </a:r>
            <a:r>
              <a:rPr lang="en-US" altLang="zh-CN" sz="1400" b="1" dirty="0" smtClean="0">
                <a:solidFill>
                  <a:srgbClr val="262626"/>
                </a:solidFill>
                <a:latin typeface="Arial" pitchFamily="34" charset="0"/>
                <a:ea typeface="Microsoft YaHei" panose="020B0503020204020204" pitchFamily="34" charset="-122"/>
                <a:cs typeface="Arial" pitchFamily="34" charset="0"/>
              </a:rPr>
              <a:t>57</a:t>
            </a:r>
            <a:r>
              <a:rPr lang="en-US" altLang="zh-CN" sz="1400" b="1" i="0" dirty="0" smtClean="0">
                <a:solidFill>
                  <a:srgbClr val="262626"/>
                </a:solidFill>
                <a:effectLst/>
                <a:latin typeface="Arial" pitchFamily="34" charset="0"/>
                <a:ea typeface="Microsoft YaHei" panose="020B0503020204020204" pitchFamily="34" charset="-122"/>
                <a:cs typeface="Arial" pitchFamily="34" charset="0"/>
              </a:rPr>
              <a:t>0/kg (USD82.45/kg)</a:t>
            </a:r>
            <a:endParaRPr lang="zh-CN" altLang="en-US" sz="1400"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7" name="文本框 16">
            <a:extLst>
              <a:ext uri="{FF2B5EF4-FFF2-40B4-BE49-F238E27FC236}">
                <a16:creationId xmlns="" xmlns:a16="http://schemas.microsoft.com/office/drawing/2014/main" id="{5D739AB1-7621-DCA2-4380-79BB994C6061}"/>
              </a:ext>
            </a:extLst>
          </p:cNvPr>
          <p:cNvSpPr txBox="1"/>
          <p:nvPr/>
        </p:nvSpPr>
        <p:spPr>
          <a:xfrm>
            <a:off x="708562" y="3429000"/>
            <a:ext cx="10774876" cy="864096"/>
          </a:xfrm>
          <a:prstGeom prst="rect">
            <a:avLst/>
          </a:prstGeom>
          <a:solidFill>
            <a:srgbClr val="FFFF00"/>
          </a:solidFill>
          <a:ln>
            <a:solidFill>
              <a:schemeClr val="accent1"/>
            </a:solidFill>
          </a:ln>
        </p:spPr>
        <p:txBody>
          <a:bodyPr wrap="square" rtlCol="0" anchor="ctr" anchorCtr="0">
            <a:noAutofit/>
          </a:bodyPr>
          <a:lstStyle/>
          <a:p>
            <a:pPr algn="ctr">
              <a:lnSpc>
                <a:spcPct val="150000"/>
              </a:lnSpc>
            </a:pPr>
            <a:r>
              <a:rPr lang="en-US" altLang="zh-CN" sz="1400" b="1" dirty="0" smtClean="0">
                <a:solidFill>
                  <a:srgbClr val="FF0000"/>
                </a:solidFill>
                <a:latin typeface="Arial" pitchFamily="34" charset="0"/>
                <a:ea typeface="Microsoft YaHei" panose="020B0503020204020204" pitchFamily="34" charset="-122"/>
                <a:cs typeface="Arial" pitchFamily="34" charset="0"/>
              </a:rPr>
              <a:t>Through two rounds of fluctuations of rare earth prices, it can be seen that the price of </a:t>
            </a:r>
            <a:r>
              <a:rPr lang="en-US" altLang="zh-CN" sz="1400" b="1" dirty="0" err="1" smtClean="0">
                <a:solidFill>
                  <a:srgbClr val="FF0000"/>
                </a:solidFill>
                <a:latin typeface="Arial" pitchFamily="34" charset="0"/>
                <a:ea typeface="Microsoft YaHei" panose="020B0503020204020204" pitchFamily="34" charset="-122"/>
                <a:cs typeface="Arial" pitchFamily="34" charset="0"/>
              </a:rPr>
              <a:t>Ce</a:t>
            </a:r>
            <a:r>
              <a:rPr lang="en-US" altLang="zh-CN" sz="1400" b="1" dirty="0" smtClean="0">
                <a:solidFill>
                  <a:srgbClr val="FF0000"/>
                </a:solidFill>
                <a:latin typeface="Arial" pitchFamily="34" charset="0"/>
                <a:ea typeface="Microsoft YaHei" panose="020B0503020204020204" pitchFamily="34" charset="-122"/>
                <a:cs typeface="Arial" pitchFamily="34" charset="0"/>
              </a:rPr>
              <a:t> is now stable, and the proportion of Tb/</a:t>
            </a:r>
            <a:r>
              <a:rPr lang="en-US" altLang="zh-CN" sz="1400" b="1" dirty="0" err="1" smtClean="0">
                <a:solidFill>
                  <a:srgbClr val="FF0000"/>
                </a:solidFill>
                <a:latin typeface="Arial" pitchFamily="34" charset="0"/>
                <a:ea typeface="Microsoft YaHei" panose="020B0503020204020204" pitchFamily="34" charset="-122"/>
                <a:cs typeface="Arial" pitchFamily="34" charset="0"/>
              </a:rPr>
              <a:t>Dy</a:t>
            </a:r>
            <a:r>
              <a:rPr lang="en-US" altLang="zh-CN" sz="1400" b="1" dirty="0" smtClean="0">
                <a:solidFill>
                  <a:srgbClr val="FF0000"/>
                </a:solidFill>
                <a:latin typeface="Arial" pitchFamily="34" charset="0"/>
                <a:ea typeface="Microsoft YaHei" panose="020B0503020204020204" pitchFamily="34" charset="-122"/>
                <a:cs typeface="Arial" pitchFamily="34" charset="0"/>
              </a:rPr>
              <a:t> has risen from 2 to nearly 5; the idea of using more </a:t>
            </a:r>
            <a:r>
              <a:rPr lang="en-US" altLang="zh-CN" sz="1400" b="1" dirty="0" err="1" smtClean="0">
                <a:solidFill>
                  <a:srgbClr val="FF0000"/>
                </a:solidFill>
                <a:latin typeface="Arial" pitchFamily="34" charset="0"/>
                <a:ea typeface="Microsoft YaHei" panose="020B0503020204020204" pitchFamily="34" charset="-122"/>
                <a:cs typeface="Arial" pitchFamily="34" charset="0"/>
              </a:rPr>
              <a:t>Ce</a:t>
            </a:r>
            <a:r>
              <a:rPr lang="en-US" altLang="zh-CN" sz="1400" b="1" dirty="0" smtClean="0">
                <a:solidFill>
                  <a:srgbClr val="FF0000"/>
                </a:solidFill>
                <a:latin typeface="Arial" pitchFamily="34" charset="0"/>
                <a:ea typeface="Microsoft YaHei" panose="020B0503020204020204" pitchFamily="34" charset="-122"/>
                <a:cs typeface="Arial" pitchFamily="34" charset="0"/>
              </a:rPr>
              <a:t>, using </a:t>
            </a:r>
            <a:r>
              <a:rPr lang="en-US" altLang="zh-CN" sz="1400" b="1" dirty="0" err="1" smtClean="0">
                <a:solidFill>
                  <a:srgbClr val="FF0000"/>
                </a:solidFill>
                <a:latin typeface="Arial" pitchFamily="34" charset="0"/>
                <a:ea typeface="Microsoft YaHei" panose="020B0503020204020204" pitchFamily="34" charset="-122"/>
                <a:cs typeface="Arial" pitchFamily="34" charset="0"/>
              </a:rPr>
              <a:t>Dy</a:t>
            </a:r>
            <a:r>
              <a:rPr lang="en-US" altLang="zh-CN" sz="1400" b="1" dirty="0" smtClean="0">
                <a:solidFill>
                  <a:srgbClr val="FF0000"/>
                </a:solidFill>
                <a:latin typeface="Arial" pitchFamily="34" charset="0"/>
                <a:ea typeface="Microsoft YaHei" panose="020B0503020204020204" pitchFamily="34" charset="-122"/>
                <a:cs typeface="Arial" pitchFamily="34" charset="0"/>
              </a:rPr>
              <a:t> instead of Tb, and using less </a:t>
            </a:r>
            <a:r>
              <a:rPr lang="en-US" altLang="zh-CN" sz="1400" b="1" dirty="0" err="1" smtClean="0">
                <a:solidFill>
                  <a:srgbClr val="FF0000"/>
                </a:solidFill>
                <a:latin typeface="Arial" pitchFamily="34" charset="0"/>
                <a:ea typeface="Microsoft YaHei" panose="020B0503020204020204" pitchFamily="34" charset="-122"/>
                <a:cs typeface="Arial" pitchFamily="34" charset="0"/>
              </a:rPr>
              <a:t>Dy</a:t>
            </a:r>
            <a:r>
              <a:rPr lang="en-US" altLang="zh-CN" sz="1400" b="1" dirty="0" smtClean="0">
                <a:solidFill>
                  <a:srgbClr val="FF0000"/>
                </a:solidFill>
                <a:latin typeface="Arial" pitchFamily="34" charset="0"/>
                <a:ea typeface="Microsoft YaHei" panose="020B0503020204020204" pitchFamily="34" charset="-122"/>
                <a:cs typeface="Arial" pitchFamily="34" charset="0"/>
              </a:rPr>
              <a:t>/Tb can significantly reduce raw material costs, and has become a direction for industry technology development.</a:t>
            </a:r>
          </a:p>
        </p:txBody>
      </p:sp>
    </p:spTree>
    <p:extLst>
      <p:ext uri="{BB962C8B-B14F-4D97-AF65-F5344CB8AC3E}">
        <p14:creationId xmlns:p14="http://schemas.microsoft.com/office/powerpoint/2010/main" xmlns="" val="3345224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79376" y="165196"/>
            <a:ext cx="10972800" cy="538284"/>
          </a:xfrm>
          <a:prstGeom prst="rect">
            <a:avLst/>
          </a:prstGeom>
        </p:spPr>
        <p:txBody>
          <a:bodyPr/>
          <a:lstStyle/>
          <a:p>
            <a:r>
              <a:rPr lang="en-US" altLang="zh-CN" sz="2800" dirty="0" smtClean="0">
                <a:latin typeface="Arial" pitchFamily="34" charset="0"/>
                <a:cs typeface="Arial" pitchFamily="34" charset="0"/>
              </a:rPr>
              <a:t>1. Technology background</a:t>
            </a:r>
            <a:endParaRPr lang="zh-CN" altLang="en-US" sz="2800" dirty="0">
              <a:latin typeface="Arial" pitchFamily="34" charset="0"/>
              <a:cs typeface="Arial" pitchFamily="34" charset="0"/>
            </a:endParaRPr>
          </a:p>
        </p:txBody>
      </p:sp>
      <p:sp>
        <p:nvSpPr>
          <p:cNvPr id="7" name="文本框 6">
            <a:extLst>
              <a:ext uri="{FF2B5EF4-FFF2-40B4-BE49-F238E27FC236}">
                <a16:creationId xmlns="" xmlns:a16="http://schemas.microsoft.com/office/drawing/2014/main" id="{78FCE6BB-3EC5-F7E4-C7A2-CD94ED29CCA5}"/>
              </a:ext>
            </a:extLst>
          </p:cNvPr>
          <p:cNvSpPr txBox="1"/>
          <p:nvPr/>
        </p:nvSpPr>
        <p:spPr>
          <a:xfrm>
            <a:off x="191344" y="4149080"/>
            <a:ext cx="6984776" cy="1872208"/>
          </a:xfrm>
          <a:prstGeom prst="rect">
            <a:avLst/>
          </a:prstGeom>
          <a:solidFill>
            <a:srgbClr val="FFFF00"/>
          </a:solidFill>
          <a:ln>
            <a:solidFill>
              <a:schemeClr val="accent1"/>
            </a:solidFill>
          </a:ln>
        </p:spPr>
        <p:txBody>
          <a:bodyPr wrap="none" rtlCol="0">
            <a:noAutofit/>
          </a:bodyPr>
          <a:lstStyle/>
          <a:p>
            <a:pPr algn="ctr">
              <a:lnSpc>
                <a:spcPct val="150000"/>
              </a:lnSpc>
            </a:pPr>
            <a:r>
              <a:rPr lang="en-US" altLang="zh-CN" sz="1400" b="1" dirty="0" smtClean="0">
                <a:solidFill>
                  <a:srgbClr val="262626"/>
                </a:solidFill>
                <a:latin typeface="Arial" pitchFamily="34" charset="0"/>
                <a:ea typeface="Microsoft YaHei" panose="020B0503020204020204" pitchFamily="34" charset="-122"/>
                <a:cs typeface="Arial" pitchFamily="34" charset="0"/>
              </a:rPr>
              <a:t>Calculated based on an annual production of 220,000t of semi-finished materials, </a:t>
            </a:r>
          </a:p>
          <a:p>
            <a:pPr algn="ctr">
              <a:lnSpc>
                <a:spcPct val="150000"/>
              </a:lnSpc>
            </a:pPr>
            <a:r>
              <a:rPr lang="en-US" altLang="zh-CN" sz="1400" b="1" dirty="0" smtClean="0">
                <a:solidFill>
                  <a:srgbClr val="262626"/>
                </a:solidFill>
                <a:latin typeface="Arial" pitchFamily="34" charset="0"/>
                <a:ea typeface="Microsoft YaHei" panose="020B0503020204020204" pitchFamily="34" charset="-122"/>
                <a:cs typeface="Arial" pitchFamily="34" charset="0"/>
              </a:rPr>
              <a:t>a total of 66,000t of leftover materials/scrap will be produced; calculated based on </a:t>
            </a:r>
          </a:p>
          <a:p>
            <a:pPr algn="ctr">
              <a:lnSpc>
                <a:spcPct val="150000"/>
              </a:lnSpc>
            </a:pPr>
            <a:r>
              <a:rPr lang="en-US" altLang="zh-CN" sz="1400" b="1" dirty="0" smtClean="0">
                <a:solidFill>
                  <a:srgbClr val="262626"/>
                </a:solidFill>
                <a:latin typeface="Arial" pitchFamily="34" charset="0"/>
                <a:ea typeface="Microsoft YaHei" panose="020B0503020204020204" pitchFamily="34" charset="-122"/>
                <a:cs typeface="Arial" pitchFamily="34" charset="0"/>
              </a:rPr>
              <a:t>an application period of 8 years, 130,000t of waste magnets </a:t>
            </a:r>
          </a:p>
          <a:p>
            <a:pPr algn="ctr">
              <a:lnSpc>
                <a:spcPct val="150000"/>
              </a:lnSpc>
            </a:pPr>
            <a:r>
              <a:rPr lang="en-US" altLang="zh-CN" sz="1400" b="1" dirty="0" smtClean="0">
                <a:solidFill>
                  <a:srgbClr val="262626"/>
                </a:solidFill>
                <a:latin typeface="Arial" pitchFamily="34" charset="0"/>
                <a:ea typeface="Microsoft YaHei" panose="020B0503020204020204" pitchFamily="34" charset="-122"/>
                <a:cs typeface="Arial" pitchFamily="34" charset="0"/>
              </a:rPr>
              <a:t>will be produced with a total volume of 200,000t, </a:t>
            </a:r>
          </a:p>
          <a:p>
            <a:pPr algn="ctr">
              <a:lnSpc>
                <a:spcPct val="150000"/>
              </a:lnSpc>
            </a:pPr>
            <a:r>
              <a:rPr lang="en-US" altLang="zh-CN" sz="1400" b="1" dirty="0" smtClean="0">
                <a:solidFill>
                  <a:srgbClr val="FF0000"/>
                </a:solidFill>
                <a:latin typeface="Arial" pitchFamily="34" charset="0"/>
                <a:ea typeface="Microsoft YaHei" panose="020B0503020204020204" pitchFamily="34" charset="-122"/>
                <a:cs typeface="Arial" pitchFamily="34" charset="0"/>
              </a:rPr>
              <a:t>including 60,000t of rare earth elements.</a:t>
            </a:r>
          </a:p>
        </p:txBody>
      </p:sp>
      <p:sp>
        <p:nvSpPr>
          <p:cNvPr id="18" name="文本框 17">
            <a:extLst>
              <a:ext uri="{FF2B5EF4-FFF2-40B4-BE49-F238E27FC236}">
                <a16:creationId xmlns="" xmlns:a16="http://schemas.microsoft.com/office/drawing/2014/main" id="{19699E25-6577-9AC6-7B90-E7389E35E261}"/>
              </a:ext>
            </a:extLst>
          </p:cNvPr>
          <p:cNvSpPr txBox="1"/>
          <p:nvPr/>
        </p:nvSpPr>
        <p:spPr>
          <a:xfrm>
            <a:off x="7608168" y="4149080"/>
            <a:ext cx="4303437" cy="1872208"/>
          </a:xfrm>
          <a:prstGeom prst="rect">
            <a:avLst/>
          </a:prstGeom>
          <a:solidFill>
            <a:srgbClr val="FFFF00"/>
          </a:solidFill>
          <a:ln>
            <a:solidFill>
              <a:schemeClr val="accent1"/>
            </a:solidFill>
          </a:ln>
        </p:spPr>
        <p:txBody>
          <a:bodyPr wrap="square" rtlCol="0" anchor="ctr" anchorCtr="0">
            <a:noAutofit/>
          </a:bodyPr>
          <a:lstStyle/>
          <a:p>
            <a:pPr algn="ctr">
              <a:lnSpc>
                <a:spcPct val="150000"/>
              </a:lnSpc>
            </a:pPr>
            <a:r>
              <a:rPr lang="en-US" altLang="zh-CN" b="1" dirty="0" smtClean="0">
                <a:solidFill>
                  <a:srgbClr val="FF0000"/>
                </a:solidFill>
                <a:latin typeface="Arial" pitchFamily="34" charset="0"/>
                <a:ea typeface="Microsoft YaHei" panose="020B0503020204020204" pitchFamily="34" charset="-122"/>
                <a:cs typeface="Arial" pitchFamily="34" charset="0"/>
              </a:rPr>
              <a:t>It’s very necessary to realize circular utilization of waste rare earth permanent magnet materials, which contain large volumes of rare earth. </a:t>
            </a:r>
          </a:p>
          <a:p>
            <a:pPr algn="ctr">
              <a:lnSpc>
                <a:spcPct val="150000"/>
              </a:lnSpc>
            </a:pPr>
            <a:endParaRPr lang="zh-CN" altLang="en-US" b="1" i="0" dirty="0">
              <a:solidFill>
                <a:srgbClr val="FF0000"/>
              </a:solidFill>
              <a:effectLst/>
              <a:latin typeface="Arial" pitchFamily="34" charset="0"/>
              <a:ea typeface="Microsoft YaHei" panose="020B0503020204020204" pitchFamily="34" charset="-122"/>
              <a:cs typeface="Arial" pitchFamily="34" charset="0"/>
            </a:endParaRPr>
          </a:p>
        </p:txBody>
      </p:sp>
      <p:sp>
        <p:nvSpPr>
          <p:cNvPr id="2" name="椭圆 1">
            <a:extLst>
              <a:ext uri="{FF2B5EF4-FFF2-40B4-BE49-F238E27FC236}">
                <a16:creationId xmlns="" xmlns:a16="http://schemas.microsoft.com/office/drawing/2014/main" id="{9DEB530E-95C7-BBF4-977F-4B88D0F735E8}"/>
              </a:ext>
            </a:extLst>
          </p:cNvPr>
          <p:cNvSpPr/>
          <p:nvPr/>
        </p:nvSpPr>
        <p:spPr>
          <a:xfrm>
            <a:off x="479376" y="2157194"/>
            <a:ext cx="2592288" cy="914400"/>
          </a:xfrm>
          <a:prstGeom prst="ellipse">
            <a:avLst/>
          </a:prstGeom>
          <a:solidFill>
            <a:schemeClr val="accent1">
              <a:lumMod val="40000"/>
              <a:lumOff val="6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Aft>
                <a:spcPct val="35000"/>
              </a:spcAft>
            </a:pPr>
            <a:r>
              <a:rPr lang="en-US" altLang="zh-CN" sz="1600" b="1" dirty="0" smtClean="0">
                <a:latin typeface="Arial" pitchFamily="34" charset="0"/>
                <a:cs typeface="Arial" pitchFamily="34" charset="0"/>
              </a:rPr>
              <a:t>Rare earth metal</a:t>
            </a:r>
          </a:p>
          <a:p>
            <a:r>
              <a:rPr lang="en-US" altLang="zh-CN" sz="1600" b="1" dirty="0" smtClean="0">
                <a:latin typeface="Arial" pitchFamily="34" charset="0"/>
                <a:cs typeface="Arial" pitchFamily="34" charset="0"/>
              </a:rPr>
              <a:t>  Raw material</a:t>
            </a:r>
            <a:endParaRPr lang="zh-CN" altLang="zh-CN" sz="1600" dirty="0">
              <a:latin typeface="Arial" pitchFamily="34" charset="0"/>
              <a:cs typeface="Arial" pitchFamily="34" charset="0"/>
            </a:endParaRPr>
          </a:p>
        </p:txBody>
      </p:sp>
      <p:sp>
        <p:nvSpPr>
          <p:cNvPr id="6" name="椭圆 5">
            <a:extLst>
              <a:ext uri="{FF2B5EF4-FFF2-40B4-BE49-F238E27FC236}">
                <a16:creationId xmlns="" xmlns:a16="http://schemas.microsoft.com/office/drawing/2014/main" id="{F1C13F3F-96A2-FB6B-0088-41869029CC04}"/>
              </a:ext>
            </a:extLst>
          </p:cNvPr>
          <p:cNvSpPr/>
          <p:nvPr/>
        </p:nvSpPr>
        <p:spPr>
          <a:xfrm>
            <a:off x="4583832" y="1268760"/>
            <a:ext cx="2376264" cy="1224136"/>
          </a:xfrm>
          <a:prstGeom prst="ellipse">
            <a:avLst/>
          </a:prstGeom>
          <a:solidFill>
            <a:schemeClr val="accent1">
              <a:lumMod val="40000"/>
              <a:lumOff val="6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r>
              <a:rPr lang="en-US" altLang="zh-CN" b="1" dirty="0" smtClean="0">
                <a:latin typeface="Arial" pitchFamily="34" charset="0"/>
                <a:cs typeface="Arial" pitchFamily="34" charset="0"/>
              </a:rPr>
              <a:t>Rare earth permanent material (70%)</a:t>
            </a:r>
            <a:endParaRPr lang="zh-CN" altLang="zh-CN" dirty="0">
              <a:latin typeface="Arial" pitchFamily="34" charset="0"/>
              <a:cs typeface="Arial" pitchFamily="34" charset="0"/>
            </a:endParaRPr>
          </a:p>
        </p:txBody>
      </p:sp>
      <p:sp>
        <p:nvSpPr>
          <p:cNvPr id="8" name="椭圆 7">
            <a:extLst>
              <a:ext uri="{FF2B5EF4-FFF2-40B4-BE49-F238E27FC236}">
                <a16:creationId xmlns="" xmlns:a16="http://schemas.microsoft.com/office/drawing/2014/main" id="{13A98C08-AB23-BE86-73B0-13C4D1B5D038}"/>
              </a:ext>
            </a:extLst>
          </p:cNvPr>
          <p:cNvSpPr/>
          <p:nvPr/>
        </p:nvSpPr>
        <p:spPr>
          <a:xfrm>
            <a:off x="8493020" y="1470621"/>
            <a:ext cx="2160240" cy="914400"/>
          </a:xfrm>
          <a:prstGeom prst="ellipse">
            <a:avLst/>
          </a:prstGeom>
          <a:solidFill>
            <a:schemeClr val="accent1">
              <a:lumMod val="40000"/>
              <a:lumOff val="6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Aft>
                <a:spcPct val="35000"/>
              </a:spcAft>
            </a:pPr>
            <a:r>
              <a:rPr lang="en-US" altLang="zh-CN" sz="2000" b="1" dirty="0" smtClean="0">
                <a:solidFill>
                  <a:srgbClr val="FF0000"/>
                </a:solidFill>
                <a:latin typeface="Arial" pitchFamily="34" charset="0"/>
                <a:ea typeface="微软雅黑" panose="020B0503020204020204" pitchFamily="34" charset="-122"/>
                <a:cs typeface="Arial" pitchFamily="34" charset="0"/>
              </a:rPr>
              <a:t>Waste magnet</a:t>
            </a:r>
            <a:endParaRPr lang="zh-CN" altLang="en-US" sz="2000" b="1" kern="1200" dirty="0">
              <a:solidFill>
                <a:srgbClr val="FF0000"/>
              </a:solidFill>
              <a:latin typeface="Arial" pitchFamily="34" charset="0"/>
              <a:ea typeface="微软雅黑" panose="020B0503020204020204" pitchFamily="34" charset="-122"/>
              <a:cs typeface="Arial" pitchFamily="34" charset="0"/>
            </a:endParaRPr>
          </a:p>
        </p:txBody>
      </p:sp>
      <p:sp>
        <p:nvSpPr>
          <p:cNvPr id="9" name="椭圆 8">
            <a:extLst>
              <a:ext uri="{FF2B5EF4-FFF2-40B4-BE49-F238E27FC236}">
                <a16:creationId xmlns="" xmlns:a16="http://schemas.microsoft.com/office/drawing/2014/main" id="{91CF249F-FB3A-2FE1-660C-41B858650EDD}"/>
              </a:ext>
            </a:extLst>
          </p:cNvPr>
          <p:cNvSpPr/>
          <p:nvPr/>
        </p:nvSpPr>
        <p:spPr>
          <a:xfrm>
            <a:off x="4687584" y="2833662"/>
            <a:ext cx="2776568" cy="914400"/>
          </a:xfrm>
          <a:prstGeom prst="ellipse">
            <a:avLst/>
          </a:prstGeom>
          <a:solidFill>
            <a:schemeClr val="accent1">
              <a:lumMod val="40000"/>
              <a:lumOff val="6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120000"/>
              </a:lnSpc>
              <a:spcAft>
                <a:spcPts val="0"/>
              </a:spcAft>
            </a:pPr>
            <a:r>
              <a:rPr lang="en-US" altLang="zh-CN" b="1" dirty="0" smtClean="0">
                <a:solidFill>
                  <a:srgbClr val="FF0000"/>
                </a:solidFill>
                <a:latin typeface="Arial" pitchFamily="34" charset="0"/>
                <a:ea typeface="微软雅黑" panose="020B0503020204020204" pitchFamily="34" charset="-122"/>
                <a:cs typeface="Arial" pitchFamily="34" charset="0"/>
              </a:rPr>
              <a:t> leftover materials and Scrap (30%)</a:t>
            </a:r>
            <a:endParaRPr lang="zh-CN" altLang="en-US" b="1" kern="1200" dirty="0">
              <a:solidFill>
                <a:srgbClr val="FF0000"/>
              </a:solidFill>
              <a:latin typeface="Arial" pitchFamily="34" charset="0"/>
              <a:ea typeface="微软雅黑" panose="020B0503020204020204" pitchFamily="34" charset="-122"/>
              <a:cs typeface="Arial" pitchFamily="34" charset="0"/>
            </a:endParaRPr>
          </a:p>
        </p:txBody>
      </p:sp>
      <p:cxnSp>
        <p:nvCxnSpPr>
          <p:cNvPr id="19" name="连接符: 肘形 18">
            <a:extLst>
              <a:ext uri="{FF2B5EF4-FFF2-40B4-BE49-F238E27FC236}">
                <a16:creationId xmlns="" xmlns:a16="http://schemas.microsoft.com/office/drawing/2014/main" id="{44E54ABC-B4B6-81E7-CD5C-4349A4C4F5C5}"/>
              </a:ext>
            </a:extLst>
          </p:cNvPr>
          <p:cNvCxnSpPr>
            <a:cxnSpLocks/>
            <a:stCxn id="2" idx="6"/>
            <a:endCxn id="6" idx="2"/>
          </p:cNvCxnSpPr>
          <p:nvPr/>
        </p:nvCxnSpPr>
        <p:spPr>
          <a:xfrm flipV="1">
            <a:off x="3071664" y="1880828"/>
            <a:ext cx="1512168" cy="733566"/>
          </a:xfrm>
          <a:prstGeom prst="bentConnector3">
            <a:avLst>
              <a:gd name="adj1" fmla="val 50000"/>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连接符: 肘形 20">
            <a:extLst>
              <a:ext uri="{FF2B5EF4-FFF2-40B4-BE49-F238E27FC236}">
                <a16:creationId xmlns="" xmlns:a16="http://schemas.microsoft.com/office/drawing/2014/main" id="{CD5EC8BB-0424-DD0F-358B-0E1B760A8794}"/>
              </a:ext>
            </a:extLst>
          </p:cNvPr>
          <p:cNvCxnSpPr>
            <a:cxnSpLocks/>
            <a:stCxn id="2" idx="6"/>
            <a:endCxn id="9" idx="2"/>
          </p:cNvCxnSpPr>
          <p:nvPr/>
        </p:nvCxnSpPr>
        <p:spPr>
          <a:xfrm>
            <a:off x="3071664" y="2614394"/>
            <a:ext cx="1615920" cy="676468"/>
          </a:xfrm>
          <a:prstGeom prst="bentConnector3">
            <a:avLst>
              <a:gd name="adj1" fmla="val 50000"/>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 xmlns:a16="http://schemas.microsoft.com/office/drawing/2014/main" id="{EF11D687-0341-CC86-5ABD-B1B2E6D314DC}"/>
              </a:ext>
            </a:extLst>
          </p:cNvPr>
          <p:cNvSpPr txBox="1"/>
          <p:nvPr/>
        </p:nvSpPr>
        <p:spPr>
          <a:xfrm>
            <a:off x="3088771" y="2225755"/>
            <a:ext cx="914400" cy="914400"/>
          </a:xfrm>
          <a:prstGeom prst="rect">
            <a:avLst/>
          </a:prstGeom>
          <a:noFill/>
        </p:spPr>
        <p:txBody>
          <a:bodyPr wrap="none" rtlCol="0">
            <a:noAutofit/>
          </a:bodyPr>
          <a:lstStyle/>
          <a:p>
            <a:r>
              <a:rPr lang="en-US" altLang="zh-CN" sz="1400" b="1" dirty="0" smtClean="0">
                <a:latin typeface="Arial" pitchFamily="34" charset="0"/>
                <a:cs typeface="Arial" pitchFamily="34" charset="0"/>
              </a:rPr>
              <a:t>Material </a:t>
            </a:r>
          </a:p>
          <a:p>
            <a:endParaRPr lang="en-US" altLang="zh-CN" sz="1400" b="1" dirty="0" smtClean="0">
              <a:latin typeface="Arial" pitchFamily="34" charset="0"/>
              <a:cs typeface="Arial" pitchFamily="34" charset="0"/>
            </a:endParaRPr>
          </a:p>
          <a:p>
            <a:r>
              <a:rPr lang="en-US" altLang="zh-CN" sz="1400" b="1" dirty="0" smtClean="0">
                <a:latin typeface="Arial" pitchFamily="34" charset="0"/>
                <a:cs typeface="Arial" pitchFamily="34" charset="0"/>
              </a:rPr>
              <a:t>manufacturing </a:t>
            </a:r>
            <a:endParaRPr lang="zh-CN" altLang="en-US" sz="1400" b="1" i="0" dirty="0">
              <a:effectLst/>
              <a:latin typeface="Arial" pitchFamily="34" charset="0"/>
              <a:ea typeface="Microsoft YaHei" panose="020B0503020204020204" pitchFamily="34" charset="-122"/>
              <a:cs typeface="Arial" pitchFamily="34" charset="0"/>
            </a:endParaRPr>
          </a:p>
        </p:txBody>
      </p:sp>
      <p:cxnSp>
        <p:nvCxnSpPr>
          <p:cNvPr id="35" name="直接箭头连接符 34">
            <a:extLst>
              <a:ext uri="{FF2B5EF4-FFF2-40B4-BE49-F238E27FC236}">
                <a16:creationId xmlns="" xmlns:a16="http://schemas.microsoft.com/office/drawing/2014/main" id="{C99BE6DE-703E-7031-510F-F4FB9F017989}"/>
              </a:ext>
            </a:extLst>
          </p:cNvPr>
          <p:cNvCxnSpPr>
            <a:stCxn id="6" idx="6"/>
            <a:endCxn id="8" idx="2"/>
          </p:cNvCxnSpPr>
          <p:nvPr/>
        </p:nvCxnSpPr>
        <p:spPr>
          <a:xfrm>
            <a:off x="6960096" y="1880828"/>
            <a:ext cx="1532924" cy="4699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 xmlns:a16="http://schemas.microsoft.com/office/drawing/2014/main" id="{75624F73-AE03-73A2-5E65-DA0F891448B2}"/>
              </a:ext>
            </a:extLst>
          </p:cNvPr>
          <p:cNvSpPr txBox="1"/>
          <p:nvPr/>
        </p:nvSpPr>
        <p:spPr>
          <a:xfrm>
            <a:off x="7148739" y="1571008"/>
            <a:ext cx="914400" cy="914400"/>
          </a:xfrm>
          <a:prstGeom prst="rect">
            <a:avLst/>
          </a:prstGeom>
          <a:noFill/>
        </p:spPr>
        <p:txBody>
          <a:bodyPr wrap="none" rtlCol="0">
            <a:noAutofit/>
          </a:bodyPr>
          <a:lstStyle/>
          <a:p>
            <a:r>
              <a:rPr lang="en-US" altLang="zh-CN" b="1" dirty="0" smtClean="0">
                <a:latin typeface="Arial" pitchFamily="34" charset="0"/>
                <a:cs typeface="Arial" pitchFamily="34" charset="0"/>
              </a:rPr>
              <a:t>Material </a:t>
            </a:r>
          </a:p>
          <a:p>
            <a:r>
              <a:rPr lang="en-US" altLang="zh-CN" b="1" dirty="0" smtClean="0">
                <a:latin typeface="Arial" pitchFamily="34" charset="0"/>
                <a:cs typeface="Arial" pitchFamily="34" charset="0"/>
              </a:rPr>
              <a:t>application</a:t>
            </a:r>
            <a:endParaRPr lang="zh-CN" altLang="en-US" b="1" i="0" dirty="0">
              <a:effectLst/>
              <a:latin typeface="Arial" pitchFamily="34" charset="0"/>
              <a:ea typeface="Microsoft YaHei" panose="020B0503020204020204" pitchFamily="34" charset="-122"/>
              <a:cs typeface="Arial" pitchFamily="34" charset="0"/>
            </a:endParaRPr>
          </a:p>
        </p:txBody>
      </p:sp>
      <p:sp>
        <p:nvSpPr>
          <p:cNvPr id="39" name="文本框 38">
            <a:extLst>
              <a:ext uri="{FF2B5EF4-FFF2-40B4-BE49-F238E27FC236}">
                <a16:creationId xmlns="" xmlns:a16="http://schemas.microsoft.com/office/drawing/2014/main" id="{8F39C326-9D11-2A1D-48C1-0B886B4AEFF4}"/>
              </a:ext>
            </a:extLst>
          </p:cNvPr>
          <p:cNvSpPr txBox="1"/>
          <p:nvPr/>
        </p:nvSpPr>
        <p:spPr>
          <a:xfrm>
            <a:off x="8112224" y="2420074"/>
            <a:ext cx="3744416" cy="1224950"/>
          </a:xfrm>
          <a:prstGeom prst="rect">
            <a:avLst/>
          </a:prstGeom>
          <a:noFill/>
        </p:spPr>
        <p:txBody>
          <a:bodyPr wrap="none" rtlCol="0">
            <a:noAutofit/>
          </a:bodyPr>
          <a:lstStyle/>
          <a:p>
            <a:r>
              <a:rPr lang="en-US" altLang="zh-CN" dirty="0" smtClean="0">
                <a:latin typeface="Arial" pitchFamily="34" charset="0"/>
                <a:cs typeface="Arial" pitchFamily="34" charset="0"/>
              </a:rPr>
              <a:t>Magnet will be discarded as useless</a:t>
            </a:r>
          </a:p>
          <a:p>
            <a:r>
              <a:rPr lang="en-US" altLang="zh-CN" dirty="0" smtClean="0">
                <a:latin typeface="Arial" pitchFamily="34" charset="0"/>
                <a:cs typeface="Arial" pitchFamily="34" charset="0"/>
              </a:rPr>
              <a:t> and become obsolete after being </a:t>
            </a:r>
          </a:p>
          <a:p>
            <a:r>
              <a:rPr lang="en-US" altLang="zh-CN" dirty="0" smtClean="0">
                <a:latin typeface="Arial" pitchFamily="34" charset="0"/>
                <a:cs typeface="Arial" pitchFamily="34" charset="0"/>
              </a:rPr>
              <a:t>used for 5-10 years.  </a:t>
            </a:r>
            <a:endParaRPr lang="zh-CN" altLang="zh-CN" dirty="0">
              <a:latin typeface="Arial" pitchFamily="34" charset="0"/>
              <a:cs typeface="Arial" pitchFamily="34" charset="0"/>
            </a:endParaRPr>
          </a:p>
        </p:txBody>
      </p:sp>
    </p:spTree>
    <p:extLst>
      <p:ext uri="{BB962C8B-B14F-4D97-AF65-F5344CB8AC3E}">
        <p14:creationId xmlns:p14="http://schemas.microsoft.com/office/powerpoint/2010/main" xmlns="" val="228402497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
            <a:extLst>
              <a:ext uri="{FF2B5EF4-FFF2-40B4-BE49-F238E27FC236}">
                <a16:creationId xmlns="" xmlns:a16="http://schemas.microsoft.com/office/drawing/2014/main" id="{A80D53E3-07DA-416B-A6C5-70C89F958D52}"/>
              </a:ext>
            </a:extLst>
          </p:cNvPr>
          <p:cNvSpPr>
            <a:spLocks noChangeArrowheads="1"/>
          </p:cNvSpPr>
          <p:nvPr/>
        </p:nvSpPr>
        <p:spPr bwMode="auto">
          <a:xfrm>
            <a:off x="4108581" y="3633969"/>
            <a:ext cx="645191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square" anchor="ctr">
            <a:spAutoFit/>
          </a:bodyPr>
          <a:lstStyle/>
          <a:p>
            <a:pPr algn="ctr"/>
            <a:r>
              <a:rPr lang="en-US" altLang="zh-CN" sz="4000" b="1" dirty="0" smtClean="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rPr>
              <a:t>Technology status quo</a:t>
            </a:r>
          </a:p>
        </p:txBody>
      </p:sp>
      <p:sp>
        <p:nvSpPr>
          <p:cNvPr id="26" name="矩形 10">
            <a:extLst>
              <a:ext uri="{FF2B5EF4-FFF2-40B4-BE49-F238E27FC236}">
                <a16:creationId xmlns="" xmlns:a16="http://schemas.microsoft.com/office/drawing/2014/main" id="{3A703763-7D6F-495A-87B0-6DABD1A02224}"/>
              </a:ext>
            </a:extLst>
          </p:cNvPr>
          <p:cNvSpPr>
            <a:spLocks noChangeArrowheads="1"/>
          </p:cNvSpPr>
          <p:nvPr/>
        </p:nvSpPr>
        <p:spPr bwMode="auto">
          <a:xfrm>
            <a:off x="4063399" y="2844225"/>
            <a:ext cx="65422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spcAft>
                <a:spcPts val="600"/>
              </a:spcAft>
            </a:pPr>
            <a:r>
              <a:rPr lang="en-US" altLang="zh-CN" b="1" dirty="0" smtClean="0">
                <a:solidFill>
                  <a:srgbClr val="0070C0"/>
                </a:solidFill>
                <a:latin typeface="Arial" pitchFamily="34" charset="0"/>
                <a:ea typeface="微软雅黑" pitchFamily="34" charset="-122"/>
                <a:cs typeface="Arial" pitchFamily="34" charset="0"/>
              </a:rPr>
              <a:t>Balanced and cyclic utilization technology of rare earth resources in rare earth permanent magnet industry</a:t>
            </a:r>
          </a:p>
        </p:txBody>
      </p:sp>
      <p:sp>
        <p:nvSpPr>
          <p:cNvPr id="45" name="直接连接符 11">
            <a:extLst>
              <a:ext uri="{FF2B5EF4-FFF2-40B4-BE49-F238E27FC236}">
                <a16:creationId xmlns="" xmlns:a16="http://schemas.microsoft.com/office/drawing/2014/main" id="{1F340533-F04F-418C-8930-874F845CD6DA}"/>
              </a:ext>
            </a:extLst>
          </p:cNvPr>
          <p:cNvSpPr>
            <a:spLocks noChangeShapeType="1"/>
          </p:cNvSpPr>
          <p:nvPr/>
        </p:nvSpPr>
        <p:spPr bwMode="auto">
          <a:xfrm>
            <a:off x="4108581" y="3454481"/>
            <a:ext cx="6451915" cy="0"/>
          </a:xfrm>
          <a:prstGeom prst="line">
            <a:avLst/>
          </a:prstGeom>
          <a:noFill/>
          <a:ln w="6350" cap="flat" cmpd="sng">
            <a:solidFill>
              <a:srgbClr val="0070C0"/>
            </a:solidFill>
            <a:bevel/>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2" b="0" i="0" u="none" strike="noStrike" kern="0" cap="none" spc="0" normalizeH="0" baseline="0" noProof="0">
              <a:ln>
                <a:noFill/>
              </a:ln>
              <a:solidFill>
                <a:srgbClr val="0070C0"/>
              </a:solidFill>
              <a:effectLst/>
              <a:uLnTx/>
              <a:uFillTx/>
              <a:latin typeface="Arial" pitchFamily="34" charset="0"/>
              <a:ea typeface="宋体" panose="02010600030101010101" pitchFamily="2" charset="-122"/>
              <a:cs typeface="Arial" pitchFamily="34" charset="0"/>
            </a:endParaRPr>
          </a:p>
        </p:txBody>
      </p:sp>
      <p:sp>
        <p:nvSpPr>
          <p:cNvPr id="46" name="Text Box 3">
            <a:extLst>
              <a:ext uri="{FF2B5EF4-FFF2-40B4-BE49-F238E27FC236}">
                <a16:creationId xmlns="" xmlns:a16="http://schemas.microsoft.com/office/drawing/2014/main" id="{A3FF381A-9916-4F29-A18C-1AE5BD814FAA}"/>
              </a:ext>
            </a:extLst>
          </p:cNvPr>
          <p:cNvSpPr>
            <a:spLocks noChangeArrowheads="1"/>
          </p:cNvSpPr>
          <p:nvPr/>
        </p:nvSpPr>
        <p:spPr bwMode="auto">
          <a:xfrm>
            <a:off x="2385032" y="1628800"/>
            <a:ext cx="1888659" cy="377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none" anchor="ctr">
            <a:spAutoFit/>
          </a:bodyPr>
          <a:lstStyle/>
          <a:p>
            <a:r>
              <a:rPr lang="en-US" sz="23900"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rPr>
              <a:t>2</a:t>
            </a:r>
            <a:endParaRPr lang="zh-CN" altLang="en-US" sz="23900" b="1"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endParaRPr>
          </a:p>
        </p:txBody>
      </p:sp>
    </p:spTree>
    <p:extLst>
      <p:ext uri="{BB962C8B-B14F-4D97-AF65-F5344CB8AC3E}">
        <p14:creationId xmlns:p14="http://schemas.microsoft.com/office/powerpoint/2010/main" xmlns="" val="933712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79376" y="165196"/>
            <a:ext cx="10972800" cy="538284"/>
          </a:xfrm>
          <a:prstGeom prst="rect">
            <a:avLst/>
          </a:prstGeom>
        </p:spPr>
        <p:txBody>
          <a:bodyPr/>
          <a:lstStyle/>
          <a:p>
            <a:r>
              <a:rPr lang="en-US" altLang="zh-CN" sz="2400" dirty="0">
                <a:latin typeface="Arial" pitchFamily="34" charset="0"/>
                <a:cs typeface="Arial" pitchFamily="34" charset="0"/>
              </a:rPr>
              <a:t>2. </a:t>
            </a:r>
            <a:r>
              <a:rPr lang="en-US" altLang="zh-CN" sz="2400" dirty="0" smtClean="0">
                <a:latin typeface="Arial" pitchFamily="34" charset="0"/>
                <a:cs typeface="Arial" pitchFamily="34" charset="0"/>
              </a:rPr>
              <a:t>Technology status quo</a:t>
            </a:r>
            <a:r>
              <a:rPr lang="zh-CN" altLang="zh-CN" sz="2400" dirty="0" smtClean="0">
                <a:latin typeface="Arial" pitchFamily="34" charset="0"/>
                <a:cs typeface="Arial" pitchFamily="34" charset="0"/>
              </a:rPr>
              <a:t>—</a:t>
            </a:r>
            <a:r>
              <a:rPr lang="en-US" altLang="zh-CN" sz="2400" dirty="0" smtClean="0">
                <a:solidFill>
                  <a:srgbClr val="FF0000"/>
                </a:solidFill>
                <a:latin typeface="Arial" pitchFamily="34" charset="0"/>
                <a:cs typeface="Arial" pitchFamily="34" charset="0"/>
              </a:rPr>
              <a:t>Overview </a:t>
            </a:r>
            <a:r>
              <a:rPr lang="zh-CN" altLang="zh-CN" sz="2400" dirty="0" smtClean="0">
                <a:solidFill>
                  <a:srgbClr val="FF0000"/>
                </a:solidFill>
                <a:latin typeface="Arial" pitchFamily="34" charset="0"/>
                <a:cs typeface="Arial" pitchFamily="34" charset="0"/>
              </a:rPr>
              <a:t/>
            </a:r>
            <a:br>
              <a:rPr lang="zh-CN" altLang="zh-CN" sz="2400" dirty="0" smtClean="0">
                <a:solidFill>
                  <a:srgbClr val="FF0000"/>
                </a:solidFill>
                <a:latin typeface="Arial" pitchFamily="34" charset="0"/>
                <a:cs typeface="Arial" pitchFamily="34" charset="0"/>
              </a:rPr>
            </a:br>
            <a:endParaRPr lang="zh-CN" altLang="en-US" sz="2400" dirty="0">
              <a:solidFill>
                <a:srgbClr val="FF0000"/>
              </a:solidFill>
              <a:latin typeface="Arial" pitchFamily="34" charset="0"/>
              <a:cs typeface="Arial" pitchFamily="34" charset="0"/>
            </a:endParaRPr>
          </a:p>
        </p:txBody>
      </p:sp>
      <p:sp>
        <p:nvSpPr>
          <p:cNvPr id="2" name="矩形: 圆角 1">
            <a:extLst>
              <a:ext uri="{FF2B5EF4-FFF2-40B4-BE49-F238E27FC236}">
                <a16:creationId xmlns="" xmlns:a16="http://schemas.microsoft.com/office/drawing/2014/main" id="{C444D8F4-E68B-8A16-00BC-DA3617D76D22}"/>
              </a:ext>
            </a:extLst>
          </p:cNvPr>
          <p:cNvSpPr/>
          <p:nvPr/>
        </p:nvSpPr>
        <p:spPr>
          <a:xfrm>
            <a:off x="1055440" y="1340768"/>
            <a:ext cx="10081120" cy="1368152"/>
          </a:xfrm>
          <a:prstGeom prst="roundRect">
            <a:avLst/>
          </a:prstGeom>
          <a:solidFill>
            <a:schemeClr val="accent2">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r>
              <a:rPr lang="en-US" altLang="zh-CN" sz="2000" b="1" dirty="0" smtClean="0">
                <a:solidFill>
                  <a:srgbClr val="FF0000"/>
                </a:solidFill>
                <a:latin typeface="Arial" pitchFamily="34" charset="0"/>
                <a:cs typeface="Arial" pitchFamily="34" charset="0"/>
              </a:rPr>
              <a:t>Balanced utilization: </a:t>
            </a:r>
            <a:r>
              <a:rPr lang="en-US" altLang="zh-CN" sz="2000" b="1" dirty="0" smtClean="0">
                <a:latin typeface="Arial" pitchFamily="34" charset="0"/>
                <a:cs typeface="Arial" pitchFamily="34" charset="0"/>
              </a:rPr>
              <a:t>Efficiency improvement technology of heavy rare earth </a:t>
            </a:r>
            <a:endParaRPr lang="zh-CN" altLang="zh-CN" sz="2000" dirty="0" smtClean="0">
              <a:latin typeface="Arial" pitchFamily="34" charset="0"/>
              <a:cs typeface="Arial" pitchFamily="34" charset="0"/>
            </a:endParaRPr>
          </a:p>
          <a:p>
            <a:pPr algn="ctr" defTabSz="1244600">
              <a:spcAft>
                <a:spcPts val="1200"/>
              </a:spcAft>
            </a:pPr>
            <a:r>
              <a:rPr lang="en-US" altLang="zh-CN" sz="2000" dirty="0" smtClean="0">
                <a:solidFill>
                  <a:srgbClr val="262626"/>
                </a:solidFill>
                <a:latin typeface="Arial" pitchFamily="34" charset="0"/>
                <a:ea typeface="Microsoft YaHei" panose="020B0503020204020204" pitchFamily="34" charset="-122"/>
                <a:cs typeface="Arial" pitchFamily="34" charset="0"/>
              </a:rPr>
              <a:t>Improving the utilization efficiency of heavy rare earth resources such as </a:t>
            </a:r>
            <a:r>
              <a:rPr lang="en-US" altLang="zh-CN" sz="2000" dirty="0" err="1" smtClean="0">
                <a:solidFill>
                  <a:srgbClr val="262626"/>
                </a:solidFill>
                <a:latin typeface="Arial" pitchFamily="34" charset="0"/>
                <a:ea typeface="Microsoft YaHei" panose="020B0503020204020204" pitchFamily="34" charset="-122"/>
                <a:cs typeface="Arial" pitchFamily="34" charset="0"/>
              </a:rPr>
              <a:t>Dy</a:t>
            </a:r>
            <a:r>
              <a:rPr lang="en-US" altLang="zh-CN" sz="2000" dirty="0" smtClean="0">
                <a:solidFill>
                  <a:srgbClr val="262626"/>
                </a:solidFill>
                <a:latin typeface="Arial" pitchFamily="34" charset="0"/>
                <a:ea typeface="Microsoft YaHei" panose="020B0503020204020204" pitchFamily="34" charset="-122"/>
                <a:cs typeface="Arial" pitchFamily="34" charset="0"/>
              </a:rPr>
              <a:t> and Tb, and saving heavy rare earth resources;</a:t>
            </a:r>
          </a:p>
        </p:txBody>
      </p:sp>
      <p:sp>
        <p:nvSpPr>
          <p:cNvPr id="6" name="矩形: 圆角 5">
            <a:extLst>
              <a:ext uri="{FF2B5EF4-FFF2-40B4-BE49-F238E27FC236}">
                <a16:creationId xmlns="" xmlns:a16="http://schemas.microsoft.com/office/drawing/2014/main" id="{1E646E93-3375-754F-A01F-DD90B2D19727}"/>
              </a:ext>
            </a:extLst>
          </p:cNvPr>
          <p:cNvSpPr/>
          <p:nvPr/>
        </p:nvSpPr>
        <p:spPr>
          <a:xfrm>
            <a:off x="1055440" y="2923282"/>
            <a:ext cx="10081120" cy="1368152"/>
          </a:xfrm>
          <a:prstGeom prst="roundRect">
            <a:avLst/>
          </a:prstGeom>
          <a:solidFill>
            <a:schemeClr val="accent4">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a:spcAft>
                <a:spcPts val="1200"/>
              </a:spcAft>
            </a:pPr>
            <a:r>
              <a:rPr lang="en-US" altLang="zh-CN" sz="2000" b="1" dirty="0" smtClean="0">
                <a:solidFill>
                  <a:srgbClr val="FF0000"/>
                </a:solidFill>
                <a:latin typeface="Arial" pitchFamily="34" charset="0"/>
                <a:ea typeface="Microsoft YaHei" panose="020B0503020204020204" pitchFamily="34" charset="-122"/>
                <a:cs typeface="Arial" pitchFamily="34" charset="0"/>
              </a:rPr>
              <a:t>Balanced utilization: </a:t>
            </a:r>
            <a:r>
              <a:rPr lang="en-US" altLang="zh-CN" sz="2000" b="1" dirty="0" smtClean="0">
                <a:solidFill>
                  <a:schemeClr val="tx1"/>
                </a:solidFill>
                <a:latin typeface="Arial" pitchFamily="34" charset="0"/>
                <a:ea typeface="Microsoft YaHei" panose="020B0503020204020204" pitchFamily="34" charset="-122"/>
                <a:cs typeface="Arial" pitchFamily="34" charset="0"/>
              </a:rPr>
              <a:t>Utilization technology of high abundance rare earth</a:t>
            </a:r>
          </a:p>
          <a:p>
            <a:pPr algn="ctr">
              <a:spcAft>
                <a:spcPts val="1200"/>
              </a:spcAft>
            </a:pPr>
            <a:r>
              <a:rPr lang="en-US" altLang="zh-CN" sz="2000" dirty="0" smtClean="0">
                <a:solidFill>
                  <a:srgbClr val="262626"/>
                </a:solidFill>
                <a:latin typeface="Arial" pitchFamily="34" charset="0"/>
                <a:ea typeface="Microsoft YaHei" panose="020B0503020204020204" pitchFamily="34" charset="-122"/>
                <a:cs typeface="Arial" pitchFamily="34" charset="0"/>
              </a:rPr>
              <a:t>Improving the main performance of La/</a:t>
            </a:r>
            <a:r>
              <a:rPr lang="en-US" altLang="zh-CN" sz="2000" dirty="0" err="1" smtClean="0">
                <a:solidFill>
                  <a:srgbClr val="262626"/>
                </a:solidFill>
                <a:latin typeface="Arial" pitchFamily="34" charset="0"/>
                <a:ea typeface="Microsoft YaHei" panose="020B0503020204020204" pitchFamily="34" charset="-122"/>
                <a:cs typeface="Arial" pitchFamily="34" charset="0"/>
              </a:rPr>
              <a:t>Ce</a:t>
            </a:r>
            <a:r>
              <a:rPr lang="en-US" altLang="zh-CN" sz="2000" dirty="0" smtClean="0">
                <a:solidFill>
                  <a:srgbClr val="262626"/>
                </a:solidFill>
                <a:latin typeface="Arial" pitchFamily="34" charset="0"/>
                <a:ea typeface="Microsoft YaHei" panose="020B0503020204020204" pitchFamily="34" charset="-122"/>
                <a:cs typeface="Arial" pitchFamily="34" charset="0"/>
              </a:rPr>
              <a:t>-rich magnet and accelerating the use of high abundance rare earth;</a:t>
            </a:r>
          </a:p>
        </p:txBody>
      </p:sp>
      <p:sp>
        <p:nvSpPr>
          <p:cNvPr id="7" name="矩形: 圆角 6">
            <a:extLst>
              <a:ext uri="{FF2B5EF4-FFF2-40B4-BE49-F238E27FC236}">
                <a16:creationId xmlns="" xmlns:a16="http://schemas.microsoft.com/office/drawing/2014/main" id="{FA839411-1DBD-E9C4-B9A7-01A589707DC5}"/>
              </a:ext>
            </a:extLst>
          </p:cNvPr>
          <p:cNvSpPr/>
          <p:nvPr/>
        </p:nvSpPr>
        <p:spPr>
          <a:xfrm>
            <a:off x="1055440" y="4505796"/>
            <a:ext cx="10081120" cy="1368152"/>
          </a:xfrm>
          <a:prstGeom prst="roundRect">
            <a:avLst/>
          </a:prstGeom>
          <a:solidFill>
            <a:schemeClr val="tx2">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a:spcAft>
                <a:spcPts val="1200"/>
              </a:spcAft>
            </a:pPr>
            <a:r>
              <a:rPr lang="en-US" altLang="zh-CN" sz="2000" b="1" dirty="0" smtClean="0">
                <a:solidFill>
                  <a:srgbClr val="FF0000"/>
                </a:solidFill>
                <a:latin typeface="Arial" pitchFamily="34" charset="0"/>
                <a:ea typeface="Microsoft YaHei" panose="020B0503020204020204" pitchFamily="34" charset="-122"/>
                <a:cs typeface="Arial" pitchFamily="34" charset="0"/>
              </a:rPr>
              <a:t>Cyclic utilization: </a:t>
            </a:r>
            <a:r>
              <a:rPr lang="en-US" altLang="zh-CN" sz="2000" b="1" dirty="0" smtClean="0">
                <a:solidFill>
                  <a:schemeClr val="tx1"/>
                </a:solidFill>
                <a:latin typeface="Arial" pitchFamily="34" charset="0"/>
                <a:ea typeface="Microsoft YaHei" panose="020B0503020204020204" pitchFamily="34" charset="-122"/>
                <a:cs typeface="Arial" pitchFamily="34" charset="0"/>
              </a:rPr>
              <a:t>Preparation technology of regenerated magnet</a:t>
            </a:r>
          </a:p>
          <a:p>
            <a:pPr algn="ctr">
              <a:spcAft>
                <a:spcPts val="1200"/>
              </a:spcAft>
            </a:pPr>
            <a:r>
              <a:rPr lang="en-US" altLang="zh-CN" sz="2000" dirty="0" smtClean="0">
                <a:solidFill>
                  <a:srgbClr val="262626"/>
                </a:solidFill>
                <a:latin typeface="Arial" pitchFamily="34" charset="0"/>
                <a:ea typeface="Microsoft YaHei" panose="020B0503020204020204" pitchFamily="34" charset="-122"/>
                <a:cs typeface="Arial" pitchFamily="34" charset="0"/>
              </a:rPr>
              <a:t>Developing efficient recycling and reuse technologies for waste magnet and building a cyclic utilization industry chain.</a:t>
            </a:r>
          </a:p>
        </p:txBody>
      </p:sp>
    </p:spTree>
    <p:extLst>
      <p:ext uri="{BB962C8B-B14F-4D97-AF65-F5344CB8AC3E}">
        <p14:creationId xmlns:p14="http://schemas.microsoft.com/office/powerpoint/2010/main" xmlns="" val="16581072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91344" y="165196"/>
            <a:ext cx="11260832" cy="538284"/>
          </a:xfrm>
          <a:prstGeom prst="rect">
            <a:avLst/>
          </a:prstGeom>
        </p:spPr>
        <p:txBody>
          <a:bodyPr/>
          <a:lstStyle/>
          <a:p>
            <a:r>
              <a:rPr lang="en-US" altLang="zh-CN" sz="1800" dirty="0">
                <a:latin typeface="Arial" pitchFamily="34" charset="0"/>
                <a:cs typeface="Arial" pitchFamily="34" charset="0"/>
              </a:rPr>
              <a:t>2. </a:t>
            </a:r>
            <a:r>
              <a:rPr lang="en-US" altLang="zh-CN" sz="1800" dirty="0" smtClean="0">
                <a:latin typeface="Arial" pitchFamily="34" charset="0"/>
                <a:cs typeface="Arial" pitchFamily="34" charset="0"/>
              </a:rPr>
              <a:t>Technology status quo—</a:t>
            </a:r>
            <a:r>
              <a:rPr lang="en-US" altLang="zh-CN" sz="1800" dirty="0" smtClean="0">
                <a:solidFill>
                  <a:srgbClr val="FF0000"/>
                </a:solidFill>
                <a:latin typeface="Arial" pitchFamily="34" charset="0"/>
                <a:cs typeface="Arial" pitchFamily="34" charset="0"/>
              </a:rPr>
              <a:t>efficiency improvement technology for heavy rare earth</a:t>
            </a:r>
            <a:br>
              <a:rPr lang="en-US" altLang="zh-CN" sz="1800" dirty="0" smtClean="0">
                <a:solidFill>
                  <a:srgbClr val="FF0000"/>
                </a:solidFill>
                <a:latin typeface="Arial" pitchFamily="34" charset="0"/>
                <a:cs typeface="Arial" pitchFamily="34" charset="0"/>
              </a:rPr>
            </a:br>
            <a:endParaRPr lang="zh-CN" altLang="en-US" sz="1800" dirty="0">
              <a:solidFill>
                <a:srgbClr val="FF0000"/>
              </a:solidFill>
              <a:latin typeface="Arial" pitchFamily="34" charset="0"/>
              <a:cs typeface="Arial" pitchFamily="34" charset="0"/>
            </a:endParaRPr>
          </a:p>
        </p:txBody>
      </p:sp>
      <p:sp>
        <p:nvSpPr>
          <p:cNvPr id="3" name="文本框 2">
            <a:extLst>
              <a:ext uri="{FF2B5EF4-FFF2-40B4-BE49-F238E27FC236}">
                <a16:creationId xmlns="" xmlns:a16="http://schemas.microsoft.com/office/drawing/2014/main" id="{E68BAE16-3133-062D-395C-0676A850D1C2}"/>
              </a:ext>
            </a:extLst>
          </p:cNvPr>
          <p:cNvSpPr txBox="1"/>
          <p:nvPr/>
        </p:nvSpPr>
        <p:spPr>
          <a:xfrm>
            <a:off x="479376" y="1066979"/>
            <a:ext cx="3672408" cy="538284"/>
          </a:xfrm>
          <a:prstGeom prst="rect">
            <a:avLst/>
          </a:prstGeom>
          <a:solidFill>
            <a:schemeClr val="tx2">
              <a:lumMod val="20000"/>
              <a:lumOff val="80000"/>
            </a:schemeClr>
          </a:solidFill>
        </p:spPr>
        <p:txBody>
          <a:bodyPr wrap="none" rtlCol="0" anchor="ctr" anchorCtr="0">
            <a:noAutofit/>
          </a:bodyPr>
          <a:lstStyle/>
          <a:p>
            <a:pPr algn="ctr"/>
            <a:endParaRPr lang="en-US" altLang="zh-CN" sz="2000" b="1" dirty="0" smtClean="0">
              <a:solidFill>
                <a:srgbClr val="FF0000"/>
              </a:solidFill>
              <a:latin typeface="Arial" pitchFamily="34" charset="0"/>
              <a:cs typeface="Arial" pitchFamily="34" charset="0"/>
            </a:endParaRPr>
          </a:p>
          <a:p>
            <a:pPr algn="ctr"/>
            <a:r>
              <a:rPr lang="en-US" altLang="zh-CN" sz="2000" b="1" dirty="0" smtClean="0">
                <a:solidFill>
                  <a:srgbClr val="FF0000"/>
                </a:solidFill>
                <a:latin typeface="Arial" pitchFamily="34" charset="0"/>
                <a:cs typeface="Arial" pitchFamily="34" charset="0"/>
              </a:rPr>
              <a:t>Grain refinement technology</a:t>
            </a:r>
            <a:endParaRPr lang="zh-CN" altLang="zh-CN" sz="2000" b="1" dirty="0" smtClean="0">
              <a:solidFill>
                <a:srgbClr val="FF0000"/>
              </a:solidFill>
              <a:latin typeface="Arial" pitchFamily="34" charset="0"/>
              <a:cs typeface="Arial" pitchFamily="34" charset="0"/>
            </a:endParaRPr>
          </a:p>
          <a:p>
            <a:pPr algn="ctr"/>
            <a:endParaRPr lang="zh-CN" altLang="en-US" sz="2000" b="1" dirty="0">
              <a:solidFill>
                <a:srgbClr val="FF0000"/>
              </a:solidFill>
              <a:latin typeface="Arial" pitchFamily="34" charset="0"/>
              <a:ea typeface="Microsoft YaHei" panose="020B0503020204020204" pitchFamily="34" charset="-122"/>
              <a:cs typeface="Arial" pitchFamily="34" charset="0"/>
            </a:endParaRPr>
          </a:p>
        </p:txBody>
      </p:sp>
      <p:sp>
        <p:nvSpPr>
          <p:cNvPr id="8" name="文本框 7">
            <a:extLst>
              <a:ext uri="{FF2B5EF4-FFF2-40B4-BE49-F238E27FC236}">
                <a16:creationId xmlns="" xmlns:a16="http://schemas.microsoft.com/office/drawing/2014/main" id="{1663AA60-AC5A-A1D2-8FA2-25C6F67CC909}"/>
              </a:ext>
            </a:extLst>
          </p:cNvPr>
          <p:cNvSpPr txBox="1"/>
          <p:nvPr/>
        </p:nvSpPr>
        <p:spPr>
          <a:xfrm>
            <a:off x="695400" y="5589240"/>
            <a:ext cx="10756777" cy="691402"/>
          </a:xfrm>
          <a:prstGeom prst="rect">
            <a:avLst/>
          </a:prstGeom>
          <a:solidFill>
            <a:srgbClr val="FFFF00"/>
          </a:solidFill>
          <a:ln>
            <a:solidFill>
              <a:schemeClr val="accent1"/>
            </a:solidFill>
          </a:ln>
        </p:spPr>
        <p:txBody>
          <a:bodyPr wrap="square" rtlCol="0" anchor="ctr" anchorCtr="0">
            <a:noAutofit/>
          </a:bodyPr>
          <a:lstStyle/>
          <a:p>
            <a:pPr algn="ctr">
              <a:lnSpc>
                <a:spcPct val="150000"/>
              </a:lnSpc>
            </a:pPr>
            <a:r>
              <a:rPr lang="en-US" altLang="zh-CN" b="1" dirty="0" smtClean="0">
                <a:solidFill>
                  <a:srgbClr val="262626"/>
                </a:solidFill>
                <a:latin typeface="Arial" pitchFamily="34" charset="0"/>
                <a:ea typeface="Microsoft YaHei" panose="020B0503020204020204" pitchFamily="34" charset="-122"/>
                <a:cs typeface="Arial" pitchFamily="34" charset="0"/>
              </a:rPr>
              <a:t>If the grain size reduces from 10μm to 5μm, the </a:t>
            </a:r>
            <a:r>
              <a:rPr lang="en-US" altLang="zh-CN" b="1" dirty="0" err="1" smtClean="0">
                <a:solidFill>
                  <a:srgbClr val="262626"/>
                </a:solidFill>
                <a:latin typeface="Arial" pitchFamily="34" charset="0"/>
                <a:ea typeface="Microsoft YaHei" panose="020B0503020204020204" pitchFamily="34" charset="-122"/>
                <a:cs typeface="Arial" pitchFamily="34" charset="0"/>
              </a:rPr>
              <a:t>coercivity</a:t>
            </a:r>
            <a:r>
              <a:rPr lang="en-US" altLang="zh-CN" b="1" dirty="0" smtClean="0">
                <a:solidFill>
                  <a:srgbClr val="262626"/>
                </a:solidFill>
                <a:latin typeface="Arial" pitchFamily="34" charset="0"/>
                <a:ea typeface="Microsoft YaHei" panose="020B0503020204020204" pitchFamily="34" charset="-122"/>
                <a:cs typeface="Arial" pitchFamily="34" charset="0"/>
              </a:rPr>
              <a:t> will increase by about 3kOe, and 1.5wt% of heavy rare earth </a:t>
            </a:r>
            <a:r>
              <a:rPr lang="en-US" altLang="zh-CN" b="1" dirty="0" err="1" smtClean="0">
                <a:solidFill>
                  <a:srgbClr val="262626"/>
                </a:solidFill>
                <a:latin typeface="Arial" pitchFamily="34" charset="0"/>
                <a:ea typeface="Microsoft YaHei" panose="020B0503020204020204" pitchFamily="34" charset="-122"/>
                <a:cs typeface="Arial" pitchFamily="34" charset="0"/>
              </a:rPr>
              <a:t>Dy</a:t>
            </a:r>
            <a:r>
              <a:rPr lang="en-US" altLang="zh-CN" b="1" dirty="0" smtClean="0">
                <a:solidFill>
                  <a:srgbClr val="262626"/>
                </a:solidFill>
                <a:latin typeface="Arial" pitchFamily="34" charset="0"/>
                <a:ea typeface="Microsoft YaHei" panose="020B0503020204020204" pitchFamily="34" charset="-122"/>
                <a:cs typeface="Arial" pitchFamily="34" charset="0"/>
              </a:rPr>
              <a:t> will be saved.</a:t>
            </a:r>
          </a:p>
        </p:txBody>
      </p:sp>
      <p:pic>
        <p:nvPicPr>
          <p:cNvPr id="13" name="图片 12">
            <a:extLst>
              <a:ext uri="{FF2B5EF4-FFF2-40B4-BE49-F238E27FC236}">
                <a16:creationId xmlns="" xmlns:a16="http://schemas.microsoft.com/office/drawing/2014/main" id="{9B5EA548-3866-594D-486E-1B2B4CDDAB37}"/>
              </a:ext>
            </a:extLst>
          </p:cNvPr>
          <p:cNvPicPr>
            <a:picLocks noChangeAspect="1"/>
          </p:cNvPicPr>
          <p:nvPr/>
        </p:nvPicPr>
        <p:blipFill>
          <a:blip r:embed="rId2" cstate="print"/>
          <a:stretch>
            <a:fillRect/>
          </a:stretch>
        </p:blipFill>
        <p:spPr>
          <a:xfrm>
            <a:off x="739823" y="1772005"/>
            <a:ext cx="3807519" cy="2914650"/>
          </a:xfrm>
          <a:prstGeom prst="rect">
            <a:avLst/>
          </a:prstGeom>
        </p:spPr>
      </p:pic>
      <p:sp>
        <p:nvSpPr>
          <p:cNvPr id="14" name="文本框 13">
            <a:extLst>
              <a:ext uri="{FF2B5EF4-FFF2-40B4-BE49-F238E27FC236}">
                <a16:creationId xmlns="" xmlns:a16="http://schemas.microsoft.com/office/drawing/2014/main" id="{01F0A7E4-D1E8-BB47-6A27-6F10B879A124}"/>
              </a:ext>
            </a:extLst>
          </p:cNvPr>
          <p:cNvSpPr txBox="1"/>
          <p:nvPr/>
        </p:nvSpPr>
        <p:spPr>
          <a:xfrm>
            <a:off x="0" y="4869160"/>
            <a:ext cx="3096344" cy="397886"/>
          </a:xfrm>
          <a:prstGeom prst="rect">
            <a:avLst/>
          </a:prstGeom>
          <a:noFill/>
        </p:spPr>
        <p:txBody>
          <a:bodyPr wrap="none" rtlCol="0">
            <a:noAutofit/>
          </a:bodyPr>
          <a:lstStyle/>
          <a:p>
            <a:r>
              <a:rPr lang="en-US" altLang="zh-CN" sz="1100" b="1" dirty="0" smtClean="0">
                <a:latin typeface="Arial" pitchFamily="34" charset="0"/>
                <a:cs typeface="Arial" pitchFamily="34" charset="0"/>
              </a:rPr>
              <a:t>Curve for the relationship between magnet </a:t>
            </a:r>
            <a:r>
              <a:rPr lang="en-US" altLang="zh-CN" sz="1100" b="1" dirty="0" err="1" smtClean="0">
                <a:latin typeface="Arial" pitchFamily="34" charset="0"/>
                <a:cs typeface="Arial" pitchFamily="34" charset="0"/>
              </a:rPr>
              <a:t>coercivity</a:t>
            </a:r>
            <a:r>
              <a:rPr lang="en-US" altLang="zh-CN" sz="1100" b="1" dirty="0" smtClean="0">
                <a:latin typeface="Arial" pitchFamily="34" charset="0"/>
                <a:cs typeface="Arial" pitchFamily="34" charset="0"/>
              </a:rPr>
              <a:t> and grain size </a:t>
            </a:r>
            <a:endParaRPr lang="zh-CN" altLang="zh-CN" sz="1100" dirty="0">
              <a:latin typeface="Arial" pitchFamily="34" charset="0"/>
              <a:cs typeface="Arial" pitchFamily="34" charset="0"/>
            </a:endParaRPr>
          </a:p>
        </p:txBody>
      </p:sp>
      <p:pic>
        <p:nvPicPr>
          <p:cNvPr id="18" name="图片 17">
            <a:extLst>
              <a:ext uri="{FF2B5EF4-FFF2-40B4-BE49-F238E27FC236}">
                <a16:creationId xmlns="" xmlns:a16="http://schemas.microsoft.com/office/drawing/2014/main" id="{8E83D09D-6498-627C-4670-C40143167991}"/>
              </a:ext>
            </a:extLst>
          </p:cNvPr>
          <p:cNvPicPr>
            <a:picLocks noChangeAspect="1"/>
          </p:cNvPicPr>
          <p:nvPr/>
        </p:nvPicPr>
        <p:blipFill>
          <a:blip r:embed="rId3" cstate="print"/>
          <a:stretch>
            <a:fillRect/>
          </a:stretch>
        </p:blipFill>
        <p:spPr>
          <a:xfrm>
            <a:off x="4799856" y="1772816"/>
            <a:ext cx="7036693" cy="2914650"/>
          </a:xfrm>
          <a:prstGeom prst="rect">
            <a:avLst/>
          </a:prstGeom>
        </p:spPr>
      </p:pic>
      <p:sp>
        <p:nvSpPr>
          <p:cNvPr id="19" name="文本框 18">
            <a:extLst>
              <a:ext uri="{FF2B5EF4-FFF2-40B4-BE49-F238E27FC236}">
                <a16:creationId xmlns="" xmlns:a16="http://schemas.microsoft.com/office/drawing/2014/main" id="{6DCF5D66-882E-5E8A-0CF3-420519250B75}"/>
              </a:ext>
            </a:extLst>
          </p:cNvPr>
          <p:cNvSpPr txBox="1"/>
          <p:nvPr/>
        </p:nvSpPr>
        <p:spPr>
          <a:xfrm>
            <a:off x="4943872" y="4869160"/>
            <a:ext cx="7078154" cy="397886"/>
          </a:xfrm>
          <a:prstGeom prst="rect">
            <a:avLst/>
          </a:prstGeom>
          <a:noFill/>
        </p:spPr>
        <p:txBody>
          <a:bodyPr wrap="square" rtlCol="0">
            <a:noAutofit/>
          </a:bodyPr>
          <a:lstStyle/>
          <a:p>
            <a:pPr algn="ctr"/>
            <a:r>
              <a:rPr lang="en-US" altLang="zh-CN" sz="1100" b="1" dirty="0" smtClean="0">
                <a:solidFill>
                  <a:srgbClr val="262626"/>
                </a:solidFill>
                <a:latin typeface="Arial" pitchFamily="34" charset="0"/>
                <a:ea typeface="黑体" panose="02010609060101010101" pitchFamily="49" charset="-122"/>
                <a:cs typeface="Arial" pitchFamily="34" charset="0"/>
              </a:rPr>
              <a:t>(a) </a:t>
            </a:r>
            <a:r>
              <a:rPr lang="en-US" altLang="zh-CN" sz="1100" b="1" dirty="0" smtClean="0">
                <a:latin typeface="Arial" pitchFamily="34" charset="0"/>
                <a:cs typeface="Arial" pitchFamily="34" charset="0"/>
              </a:rPr>
              <a:t>Magnetization curves of simulated magnets with different average grain sizes</a:t>
            </a:r>
            <a:endParaRPr lang="zh-CN" altLang="zh-CN" sz="1100" b="1" dirty="0" smtClean="0">
              <a:latin typeface="Arial" pitchFamily="34" charset="0"/>
              <a:cs typeface="Arial" pitchFamily="34" charset="0"/>
            </a:endParaRPr>
          </a:p>
          <a:p>
            <a:pPr algn="ctr"/>
            <a:r>
              <a:rPr lang="en-US" altLang="zh-CN" sz="1100" b="1" i="0" dirty="0" smtClean="0">
                <a:solidFill>
                  <a:srgbClr val="262626"/>
                </a:solidFill>
                <a:effectLst/>
                <a:latin typeface="Arial" pitchFamily="34" charset="0"/>
                <a:ea typeface="黑体" panose="02010609060101010101" pitchFamily="49" charset="-122"/>
                <a:cs typeface="Arial" pitchFamily="34" charset="0"/>
              </a:rPr>
              <a:t>(b)</a:t>
            </a:r>
            <a:r>
              <a:rPr lang="en-US" altLang="zh-CN" sz="1100" b="1" dirty="0" smtClean="0">
                <a:latin typeface="Arial" pitchFamily="34" charset="0"/>
                <a:cs typeface="Arial" pitchFamily="34" charset="0"/>
              </a:rPr>
              <a:t> Comparison of the relationship between </a:t>
            </a:r>
            <a:r>
              <a:rPr lang="en-US" altLang="zh-CN" sz="1100" b="1" dirty="0" err="1" smtClean="0">
                <a:latin typeface="Arial" pitchFamily="34" charset="0"/>
                <a:cs typeface="Arial" pitchFamily="34" charset="0"/>
              </a:rPr>
              <a:t>coercivity</a:t>
            </a:r>
            <a:r>
              <a:rPr lang="en-US" altLang="zh-CN" sz="1100" b="1" dirty="0" smtClean="0">
                <a:latin typeface="Arial" pitchFamily="34" charset="0"/>
                <a:cs typeface="Arial" pitchFamily="34" charset="0"/>
              </a:rPr>
              <a:t> and grain size of sintered </a:t>
            </a:r>
            <a:r>
              <a:rPr lang="en-US" altLang="zh-CN" sz="1100" b="1" dirty="0" err="1" smtClean="0">
                <a:latin typeface="Arial" pitchFamily="34" charset="0"/>
                <a:cs typeface="Arial" pitchFamily="34" charset="0"/>
              </a:rPr>
              <a:t>NdFeB</a:t>
            </a:r>
            <a:r>
              <a:rPr lang="en-US" altLang="zh-CN" sz="1100" b="1" dirty="0" smtClean="0">
                <a:latin typeface="Arial" pitchFamily="34" charset="0"/>
                <a:cs typeface="Arial" pitchFamily="34" charset="0"/>
              </a:rPr>
              <a:t> magnets reported in micro magnetic simulations and experiments</a:t>
            </a:r>
            <a:endParaRPr lang="zh-CN" altLang="zh-CN" sz="1100" b="1" dirty="0" smtClean="0">
              <a:latin typeface="Arial" pitchFamily="34" charset="0"/>
              <a:cs typeface="Arial" pitchFamily="34" charset="0"/>
            </a:endParaRPr>
          </a:p>
          <a:p>
            <a:pPr algn="ctr"/>
            <a:endParaRPr lang="zh-CN" altLang="en-US" sz="1400" b="0" i="0" dirty="0">
              <a:solidFill>
                <a:srgbClr val="262626"/>
              </a:solidFill>
              <a:effectLst/>
              <a:latin typeface="Arial" pitchFamily="34" charset="0"/>
              <a:ea typeface="黑体" panose="02010609060101010101" pitchFamily="49" charset="-122"/>
              <a:cs typeface="Arial" pitchFamily="34" charset="0"/>
            </a:endParaRPr>
          </a:p>
        </p:txBody>
      </p:sp>
    </p:spTree>
    <p:extLst>
      <p:ext uri="{BB962C8B-B14F-4D97-AF65-F5344CB8AC3E}">
        <p14:creationId xmlns:p14="http://schemas.microsoft.com/office/powerpoint/2010/main" xmlns="" val="183658662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六边形 123">
            <a:extLst>
              <a:ext uri="{FF2B5EF4-FFF2-40B4-BE49-F238E27FC236}">
                <a16:creationId xmlns="" xmlns:a16="http://schemas.microsoft.com/office/drawing/2014/main" id="{3432ADD5-DCD0-3914-ACE8-00F796E509C7}"/>
              </a:ext>
            </a:extLst>
          </p:cNvPr>
          <p:cNvSpPr/>
          <p:nvPr/>
        </p:nvSpPr>
        <p:spPr bwMode="auto">
          <a:xfrm>
            <a:off x="7303701" y="2447095"/>
            <a:ext cx="1241688" cy="1032500"/>
          </a:xfrm>
          <a:prstGeom prst="hexagon">
            <a:avLst/>
          </a:prstGeom>
          <a:solidFill>
            <a:srgbClr val="FF0000"/>
          </a:solidFill>
          <a:ln w="9525" cap="flat" cmpd="sng" algn="ctr">
            <a:solidFill>
              <a:srgbClr val="FF0000"/>
            </a:solid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25" name="六边形 124">
            <a:extLst>
              <a:ext uri="{FF2B5EF4-FFF2-40B4-BE49-F238E27FC236}">
                <a16:creationId xmlns="" xmlns:a16="http://schemas.microsoft.com/office/drawing/2014/main" id="{9A592660-4532-E83F-AC3C-1C53589855BC}"/>
              </a:ext>
            </a:extLst>
          </p:cNvPr>
          <p:cNvSpPr/>
          <p:nvPr/>
        </p:nvSpPr>
        <p:spPr bwMode="auto">
          <a:xfrm>
            <a:off x="7432528" y="2545042"/>
            <a:ext cx="992677" cy="824264"/>
          </a:xfrm>
          <a:prstGeom prst="hexagon">
            <a:avLst/>
          </a:prstGeom>
          <a:solidFill>
            <a:schemeClr val="tx1">
              <a:lumMod val="50000"/>
              <a:lumOff val="50000"/>
            </a:schemeClr>
          </a:solidFill>
          <a:ln w="9525" cap="flat" cmpd="sng" algn="ctr">
            <a:no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26" name="六边形 125">
            <a:extLst>
              <a:ext uri="{FF2B5EF4-FFF2-40B4-BE49-F238E27FC236}">
                <a16:creationId xmlns="" xmlns:a16="http://schemas.microsoft.com/office/drawing/2014/main" id="{6945B46C-4D56-E218-79D4-F644055FC1D1}"/>
              </a:ext>
            </a:extLst>
          </p:cNvPr>
          <p:cNvSpPr/>
          <p:nvPr/>
        </p:nvSpPr>
        <p:spPr bwMode="auto">
          <a:xfrm>
            <a:off x="8266182" y="2015047"/>
            <a:ext cx="1241688" cy="1032500"/>
          </a:xfrm>
          <a:prstGeom prst="hexagon">
            <a:avLst/>
          </a:prstGeom>
          <a:solidFill>
            <a:srgbClr val="FF0000"/>
          </a:solidFill>
          <a:ln w="9525" cap="flat" cmpd="sng" algn="ctr">
            <a:solidFill>
              <a:srgbClr val="FF0000"/>
            </a:solid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27" name="六边形 126">
            <a:extLst>
              <a:ext uri="{FF2B5EF4-FFF2-40B4-BE49-F238E27FC236}">
                <a16:creationId xmlns="" xmlns:a16="http://schemas.microsoft.com/office/drawing/2014/main" id="{C47DE5BE-1AC1-9A1A-B873-BD34652E4C9C}"/>
              </a:ext>
            </a:extLst>
          </p:cNvPr>
          <p:cNvSpPr/>
          <p:nvPr/>
        </p:nvSpPr>
        <p:spPr bwMode="auto">
          <a:xfrm>
            <a:off x="8395009" y="2112994"/>
            <a:ext cx="992677" cy="824264"/>
          </a:xfrm>
          <a:prstGeom prst="hexagon">
            <a:avLst/>
          </a:prstGeom>
          <a:solidFill>
            <a:schemeClr val="tx1">
              <a:lumMod val="50000"/>
              <a:lumOff val="50000"/>
            </a:schemeClr>
          </a:solidFill>
          <a:ln w="9525" cap="flat" cmpd="sng" algn="ctr">
            <a:no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28" name="六边形 127">
            <a:extLst>
              <a:ext uri="{FF2B5EF4-FFF2-40B4-BE49-F238E27FC236}">
                <a16:creationId xmlns="" xmlns:a16="http://schemas.microsoft.com/office/drawing/2014/main" id="{3A659E23-0DAC-948D-8528-FBEC859EA573}"/>
              </a:ext>
            </a:extLst>
          </p:cNvPr>
          <p:cNvSpPr/>
          <p:nvPr/>
        </p:nvSpPr>
        <p:spPr bwMode="auto">
          <a:xfrm>
            <a:off x="8248522" y="2926340"/>
            <a:ext cx="1241688" cy="1032500"/>
          </a:xfrm>
          <a:prstGeom prst="hexagon">
            <a:avLst/>
          </a:prstGeom>
          <a:solidFill>
            <a:srgbClr val="FF0000"/>
          </a:solidFill>
          <a:ln w="9525" cap="flat" cmpd="sng" algn="ctr">
            <a:solidFill>
              <a:srgbClr val="FF0000"/>
            </a:solid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29" name="六边形 128">
            <a:extLst>
              <a:ext uri="{FF2B5EF4-FFF2-40B4-BE49-F238E27FC236}">
                <a16:creationId xmlns="" xmlns:a16="http://schemas.microsoft.com/office/drawing/2014/main" id="{E234290A-13EB-96AB-AAF8-FF3BF2BAF03A}"/>
              </a:ext>
            </a:extLst>
          </p:cNvPr>
          <p:cNvSpPr/>
          <p:nvPr/>
        </p:nvSpPr>
        <p:spPr bwMode="auto">
          <a:xfrm>
            <a:off x="8377349" y="3024287"/>
            <a:ext cx="992677" cy="824264"/>
          </a:xfrm>
          <a:prstGeom prst="hexagon">
            <a:avLst/>
          </a:prstGeom>
          <a:solidFill>
            <a:schemeClr val="tx1">
              <a:lumMod val="50000"/>
              <a:lumOff val="50000"/>
            </a:schemeClr>
          </a:solidFill>
          <a:ln w="9525" cap="flat" cmpd="sng" algn="ctr">
            <a:no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0" name="六边形 129">
            <a:extLst>
              <a:ext uri="{FF2B5EF4-FFF2-40B4-BE49-F238E27FC236}">
                <a16:creationId xmlns="" xmlns:a16="http://schemas.microsoft.com/office/drawing/2014/main" id="{981F8CA4-9A70-C6E2-AF1A-6676F5289472}"/>
              </a:ext>
            </a:extLst>
          </p:cNvPr>
          <p:cNvSpPr/>
          <p:nvPr/>
        </p:nvSpPr>
        <p:spPr bwMode="auto">
          <a:xfrm>
            <a:off x="7375709" y="3407587"/>
            <a:ext cx="1241688" cy="1032500"/>
          </a:xfrm>
          <a:prstGeom prst="hexagon">
            <a:avLst/>
          </a:prstGeom>
          <a:solidFill>
            <a:srgbClr val="FF0000"/>
          </a:solidFill>
          <a:ln w="9525" cap="flat" cmpd="sng" algn="ctr">
            <a:solidFill>
              <a:srgbClr val="FF0000"/>
            </a:solid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1" name="六边形 130">
            <a:extLst>
              <a:ext uri="{FF2B5EF4-FFF2-40B4-BE49-F238E27FC236}">
                <a16:creationId xmlns="" xmlns:a16="http://schemas.microsoft.com/office/drawing/2014/main" id="{6925F0C1-1947-581D-8077-05659934E2CF}"/>
              </a:ext>
            </a:extLst>
          </p:cNvPr>
          <p:cNvSpPr/>
          <p:nvPr/>
        </p:nvSpPr>
        <p:spPr bwMode="auto">
          <a:xfrm>
            <a:off x="7504536" y="3505534"/>
            <a:ext cx="992677" cy="824264"/>
          </a:xfrm>
          <a:prstGeom prst="hexagon">
            <a:avLst/>
          </a:prstGeom>
          <a:solidFill>
            <a:schemeClr val="tx1">
              <a:lumMod val="50000"/>
              <a:lumOff val="50000"/>
            </a:schemeClr>
          </a:solidFill>
          <a:ln w="9525" cap="flat" cmpd="sng" algn="ctr">
            <a:no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2" name="六边形 131">
            <a:extLst>
              <a:ext uri="{FF2B5EF4-FFF2-40B4-BE49-F238E27FC236}">
                <a16:creationId xmlns="" xmlns:a16="http://schemas.microsoft.com/office/drawing/2014/main" id="{4D7B9E58-F535-ACE6-D287-0B21A76BC314}"/>
              </a:ext>
            </a:extLst>
          </p:cNvPr>
          <p:cNvSpPr/>
          <p:nvPr/>
        </p:nvSpPr>
        <p:spPr bwMode="auto">
          <a:xfrm>
            <a:off x="8257357" y="3839635"/>
            <a:ext cx="1241688" cy="1032500"/>
          </a:xfrm>
          <a:prstGeom prst="hexagon">
            <a:avLst/>
          </a:prstGeom>
          <a:solidFill>
            <a:srgbClr val="FF0000"/>
          </a:solidFill>
          <a:ln w="9525" cap="flat" cmpd="sng" algn="ctr">
            <a:solidFill>
              <a:srgbClr val="FF0000"/>
            </a:solid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3" name="六边形 132">
            <a:extLst>
              <a:ext uri="{FF2B5EF4-FFF2-40B4-BE49-F238E27FC236}">
                <a16:creationId xmlns="" xmlns:a16="http://schemas.microsoft.com/office/drawing/2014/main" id="{A3BB232B-53A4-90CA-9951-AC3FBE2168AD}"/>
              </a:ext>
            </a:extLst>
          </p:cNvPr>
          <p:cNvSpPr/>
          <p:nvPr/>
        </p:nvSpPr>
        <p:spPr bwMode="auto">
          <a:xfrm>
            <a:off x="8386184" y="3937582"/>
            <a:ext cx="992677" cy="824264"/>
          </a:xfrm>
          <a:prstGeom prst="hexagon">
            <a:avLst/>
          </a:prstGeom>
          <a:solidFill>
            <a:schemeClr val="tx1">
              <a:lumMod val="50000"/>
              <a:lumOff val="50000"/>
            </a:schemeClr>
          </a:solidFill>
          <a:ln w="9525" cap="flat" cmpd="sng" algn="ctr">
            <a:no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4" name="六边形 133">
            <a:extLst>
              <a:ext uri="{FF2B5EF4-FFF2-40B4-BE49-F238E27FC236}">
                <a16:creationId xmlns="" xmlns:a16="http://schemas.microsoft.com/office/drawing/2014/main" id="{F8B6E2DA-3AD6-BF98-3E19-BE3D1A1465E9}"/>
              </a:ext>
            </a:extLst>
          </p:cNvPr>
          <p:cNvSpPr/>
          <p:nvPr/>
        </p:nvSpPr>
        <p:spPr bwMode="auto">
          <a:xfrm>
            <a:off x="9193461" y="2519103"/>
            <a:ext cx="1241688" cy="1032500"/>
          </a:xfrm>
          <a:prstGeom prst="hexagon">
            <a:avLst/>
          </a:prstGeom>
          <a:solidFill>
            <a:srgbClr val="FF0000"/>
          </a:solidFill>
          <a:ln w="9525" cap="flat" cmpd="sng" algn="ctr">
            <a:solidFill>
              <a:srgbClr val="FF0000"/>
            </a:solid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5" name="六边形 134">
            <a:extLst>
              <a:ext uri="{FF2B5EF4-FFF2-40B4-BE49-F238E27FC236}">
                <a16:creationId xmlns="" xmlns:a16="http://schemas.microsoft.com/office/drawing/2014/main" id="{E4541554-536C-E7A1-C265-191331475F7D}"/>
              </a:ext>
            </a:extLst>
          </p:cNvPr>
          <p:cNvSpPr/>
          <p:nvPr/>
        </p:nvSpPr>
        <p:spPr bwMode="auto">
          <a:xfrm>
            <a:off x="9322288" y="2617050"/>
            <a:ext cx="992677" cy="824264"/>
          </a:xfrm>
          <a:prstGeom prst="hexagon">
            <a:avLst/>
          </a:prstGeom>
          <a:solidFill>
            <a:schemeClr val="tx1">
              <a:lumMod val="50000"/>
              <a:lumOff val="50000"/>
            </a:schemeClr>
          </a:solidFill>
          <a:ln w="9525" cap="flat" cmpd="sng" algn="ctr">
            <a:no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6" name="六边形 135">
            <a:extLst>
              <a:ext uri="{FF2B5EF4-FFF2-40B4-BE49-F238E27FC236}">
                <a16:creationId xmlns="" xmlns:a16="http://schemas.microsoft.com/office/drawing/2014/main" id="{461FFF17-47DA-7973-A9FD-050EBE9EDBE8}"/>
              </a:ext>
            </a:extLst>
          </p:cNvPr>
          <p:cNvSpPr/>
          <p:nvPr/>
        </p:nvSpPr>
        <p:spPr bwMode="auto">
          <a:xfrm>
            <a:off x="9121453" y="3407587"/>
            <a:ext cx="1241688" cy="1032500"/>
          </a:xfrm>
          <a:prstGeom prst="hexagon">
            <a:avLst/>
          </a:prstGeom>
          <a:solidFill>
            <a:srgbClr val="FF0000"/>
          </a:solidFill>
          <a:ln w="9525" cap="flat" cmpd="sng" algn="ctr">
            <a:solidFill>
              <a:srgbClr val="FF0000"/>
            </a:solid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7" name="六边形 136">
            <a:extLst>
              <a:ext uri="{FF2B5EF4-FFF2-40B4-BE49-F238E27FC236}">
                <a16:creationId xmlns="" xmlns:a16="http://schemas.microsoft.com/office/drawing/2014/main" id="{A6306DDE-CB46-40A7-E08B-EDCACCBAEE78}"/>
              </a:ext>
            </a:extLst>
          </p:cNvPr>
          <p:cNvSpPr/>
          <p:nvPr/>
        </p:nvSpPr>
        <p:spPr bwMode="auto">
          <a:xfrm>
            <a:off x="9250280" y="3505534"/>
            <a:ext cx="992677" cy="824264"/>
          </a:xfrm>
          <a:prstGeom prst="hexagon">
            <a:avLst/>
          </a:prstGeom>
          <a:solidFill>
            <a:schemeClr val="tx1">
              <a:lumMod val="50000"/>
              <a:lumOff val="50000"/>
            </a:schemeClr>
          </a:solidFill>
          <a:ln w="9525" cap="flat" cmpd="sng" algn="ctr">
            <a:noFill/>
            <a:prstDash val="solid"/>
            <a:round/>
            <a:headEnd type="none" w="med" len="med"/>
            <a:tailEnd type="none" w="med" len="med"/>
          </a:ln>
          <a:effectLst/>
        </p:spPr>
        <p:txBody>
          <a:bodyPr/>
          <a:lstStyle/>
          <a:p>
            <a:pPr marL="442913" indent="-442913">
              <a:lnSpc>
                <a:spcPct val="125000"/>
              </a:lnSpc>
              <a:spcBef>
                <a:spcPct val="30000"/>
              </a:spcBef>
              <a:buClr>
                <a:schemeClr val="tx1"/>
              </a:buClr>
              <a:buFont typeface="Wingdings" pitchFamily="2" charset="2"/>
              <a:buChar char="¯"/>
              <a:defRPr/>
            </a:pPr>
            <a:endParaRPr lang="zh-CN" altLang="en-US" sz="3200" b="1" dirty="0">
              <a:solidFill>
                <a:srgbClr val="000066"/>
              </a:solidFill>
              <a:latin typeface="Arial" pitchFamily="34" charset="0"/>
              <a:ea typeface="楷体_GB2312" pitchFamily="49" charset="-122"/>
              <a:cs typeface="Arial" pitchFamily="34" charset="0"/>
            </a:endParaRPr>
          </a:p>
        </p:txBody>
      </p:sp>
      <p:sp>
        <p:nvSpPr>
          <p:cNvPr id="138" name="箭头: 右 137">
            <a:extLst>
              <a:ext uri="{FF2B5EF4-FFF2-40B4-BE49-F238E27FC236}">
                <a16:creationId xmlns="" xmlns:a16="http://schemas.microsoft.com/office/drawing/2014/main" id="{948B45DD-19E3-5434-D1F7-1AC5C6249AEE}"/>
              </a:ext>
            </a:extLst>
          </p:cNvPr>
          <p:cNvSpPr/>
          <p:nvPr/>
        </p:nvSpPr>
        <p:spPr>
          <a:xfrm>
            <a:off x="6647332" y="2993675"/>
            <a:ext cx="567866" cy="8459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grpSp>
        <p:nvGrpSpPr>
          <p:cNvPr id="41" name="组合 40">
            <a:extLst>
              <a:ext uri="{FF2B5EF4-FFF2-40B4-BE49-F238E27FC236}">
                <a16:creationId xmlns="" xmlns:a16="http://schemas.microsoft.com/office/drawing/2014/main" id="{ACD78477-E624-71A5-E176-993A1DDA6415}"/>
              </a:ext>
            </a:extLst>
          </p:cNvPr>
          <p:cNvGrpSpPr/>
          <p:nvPr/>
        </p:nvGrpSpPr>
        <p:grpSpPr>
          <a:xfrm>
            <a:off x="1545735" y="1995313"/>
            <a:ext cx="4825043" cy="3396363"/>
            <a:chOff x="1266528" y="1988840"/>
            <a:chExt cx="5524100" cy="3888432"/>
          </a:xfrm>
        </p:grpSpPr>
        <p:sp>
          <p:nvSpPr>
            <p:cNvPr id="5" name="椭圆 4">
              <a:extLst>
                <a:ext uri="{FF2B5EF4-FFF2-40B4-BE49-F238E27FC236}">
                  <a16:creationId xmlns="" xmlns:a16="http://schemas.microsoft.com/office/drawing/2014/main" id="{ABEA16DB-8811-D1AF-E314-448E2A68013F}"/>
                </a:ext>
              </a:extLst>
            </p:cNvPr>
            <p:cNvSpPr/>
            <p:nvPr/>
          </p:nvSpPr>
          <p:spPr>
            <a:xfrm>
              <a:off x="1343472" y="198884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6" name="椭圆 5">
              <a:extLst>
                <a:ext uri="{FF2B5EF4-FFF2-40B4-BE49-F238E27FC236}">
                  <a16:creationId xmlns="" xmlns:a16="http://schemas.microsoft.com/office/drawing/2014/main" id="{9CBA5C05-95E5-6C03-7EA2-E331AE336E85}"/>
                </a:ext>
              </a:extLst>
            </p:cNvPr>
            <p:cNvSpPr/>
            <p:nvPr/>
          </p:nvSpPr>
          <p:spPr>
            <a:xfrm>
              <a:off x="1864296" y="198884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7" name="椭圆 6">
              <a:extLst>
                <a:ext uri="{FF2B5EF4-FFF2-40B4-BE49-F238E27FC236}">
                  <a16:creationId xmlns="" xmlns:a16="http://schemas.microsoft.com/office/drawing/2014/main" id="{C3EB4CDB-B21B-5EAB-B12E-4F674F722D54}"/>
                </a:ext>
              </a:extLst>
            </p:cNvPr>
            <p:cNvSpPr/>
            <p:nvPr/>
          </p:nvSpPr>
          <p:spPr>
            <a:xfrm>
              <a:off x="2385120" y="198884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8" name="椭圆 7">
              <a:extLst>
                <a:ext uri="{FF2B5EF4-FFF2-40B4-BE49-F238E27FC236}">
                  <a16:creationId xmlns="" xmlns:a16="http://schemas.microsoft.com/office/drawing/2014/main" id="{25B378E8-F0CD-DF47-6B3C-1A5E04BED537}"/>
                </a:ext>
              </a:extLst>
            </p:cNvPr>
            <p:cNvSpPr/>
            <p:nvPr/>
          </p:nvSpPr>
          <p:spPr>
            <a:xfrm>
              <a:off x="1648272" y="224836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 name="椭圆 8">
              <a:extLst>
                <a:ext uri="{FF2B5EF4-FFF2-40B4-BE49-F238E27FC236}">
                  <a16:creationId xmlns="" xmlns:a16="http://schemas.microsoft.com/office/drawing/2014/main" id="{6367B49A-BC16-CF8B-D936-EA3A636A0BB6}"/>
                </a:ext>
              </a:extLst>
            </p:cNvPr>
            <p:cNvSpPr/>
            <p:nvPr/>
          </p:nvSpPr>
          <p:spPr>
            <a:xfrm>
              <a:off x="2169096" y="224836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 name="椭圆 9">
              <a:extLst>
                <a:ext uri="{FF2B5EF4-FFF2-40B4-BE49-F238E27FC236}">
                  <a16:creationId xmlns="" xmlns:a16="http://schemas.microsoft.com/office/drawing/2014/main" id="{C8617AED-1F36-A386-753B-D5ED787B1E46}"/>
                </a:ext>
              </a:extLst>
            </p:cNvPr>
            <p:cNvSpPr/>
            <p:nvPr/>
          </p:nvSpPr>
          <p:spPr>
            <a:xfrm>
              <a:off x="2689920" y="224836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 name="椭圆 10">
              <a:extLst>
                <a:ext uri="{FF2B5EF4-FFF2-40B4-BE49-F238E27FC236}">
                  <a16:creationId xmlns="" xmlns:a16="http://schemas.microsoft.com/office/drawing/2014/main" id="{43238231-DA1E-D4B4-6F68-CA41CFF9F976}"/>
                </a:ext>
              </a:extLst>
            </p:cNvPr>
            <p:cNvSpPr/>
            <p:nvPr/>
          </p:nvSpPr>
          <p:spPr>
            <a:xfrm>
              <a:off x="1343472" y="2574194"/>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3" name="椭圆 12">
              <a:extLst>
                <a:ext uri="{FF2B5EF4-FFF2-40B4-BE49-F238E27FC236}">
                  <a16:creationId xmlns="" xmlns:a16="http://schemas.microsoft.com/office/drawing/2014/main" id="{0444CB17-89F5-F076-F41E-480117EC6DF2}"/>
                </a:ext>
              </a:extLst>
            </p:cNvPr>
            <p:cNvSpPr/>
            <p:nvPr/>
          </p:nvSpPr>
          <p:spPr>
            <a:xfrm>
              <a:off x="1864296" y="2574194"/>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4" name="椭圆 13">
              <a:extLst>
                <a:ext uri="{FF2B5EF4-FFF2-40B4-BE49-F238E27FC236}">
                  <a16:creationId xmlns="" xmlns:a16="http://schemas.microsoft.com/office/drawing/2014/main" id="{9CB0BBED-241E-0AC3-4B25-4194F7355ABF}"/>
                </a:ext>
              </a:extLst>
            </p:cNvPr>
            <p:cNvSpPr/>
            <p:nvPr/>
          </p:nvSpPr>
          <p:spPr>
            <a:xfrm>
              <a:off x="2385120" y="2574194"/>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6" name="椭圆 15">
              <a:extLst>
                <a:ext uri="{FF2B5EF4-FFF2-40B4-BE49-F238E27FC236}">
                  <a16:creationId xmlns="" xmlns:a16="http://schemas.microsoft.com/office/drawing/2014/main" id="{E714DC4D-7D03-4203-E326-055574B85C39}"/>
                </a:ext>
              </a:extLst>
            </p:cNvPr>
            <p:cNvSpPr/>
            <p:nvPr/>
          </p:nvSpPr>
          <p:spPr>
            <a:xfrm>
              <a:off x="1648272" y="288071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7" name="椭圆 16">
              <a:extLst>
                <a:ext uri="{FF2B5EF4-FFF2-40B4-BE49-F238E27FC236}">
                  <a16:creationId xmlns="" xmlns:a16="http://schemas.microsoft.com/office/drawing/2014/main" id="{61363F0A-054B-B056-E28F-FBAD836E96FE}"/>
                </a:ext>
              </a:extLst>
            </p:cNvPr>
            <p:cNvSpPr/>
            <p:nvPr/>
          </p:nvSpPr>
          <p:spPr>
            <a:xfrm>
              <a:off x="2169096" y="288071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8" name="椭圆 17">
              <a:extLst>
                <a:ext uri="{FF2B5EF4-FFF2-40B4-BE49-F238E27FC236}">
                  <a16:creationId xmlns="" xmlns:a16="http://schemas.microsoft.com/office/drawing/2014/main" id="{ED80F6E4-F814-36B7-A05B-8F1C5C6C49AF}"/>
                </a:ext>
              </a:extLst>
            </p:cNvPr>
            <p:cNvSpPr/>
            <p:nvPr/>
          </p:nvSpPr>
          <p:spPr>
            <a:xfrm>
              <a:off x="2689920" y="288071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9" name="椭圆 18">
              <a:extLst>
                <a:ext uri="{FF2B5EF4-FFF2-40B4-BE49-F238E27FC236}">
                  <a16:creationId xmlns="" xmlns:a16="http://schemas.microsoft.com/office/drawing/2014/main" id="{EB7F88AE-D6EE-E9C5-91DB-BA261A3FBE5A}"/>
                </a:ext>
              </a:extLst>
            </p:cNvPr>
            <p:cNvSpPr/>
            <p:nvPr/>
          </p:nvSpPr>
          <p:spPr>
            <a:xfrm>
              <a:off x="1343472" y="3159548"/>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0" name="椭圆 19">
              <a:extLst>
                <a:ext uri="{FF2B5EF4-FFF2-40B4-BE49-F238E27FC236}">
                  <a16:creationId xmlns="" xmlns:a16="http://schemas.microsoft.com/office/drawing/2014/main" id="{B283DE77-1E83-5013-AE9C-8FDC42F89D42}"/>
                </a:ext>
              </a:extLst>
            </p:cNvPr>
            <p:cNvSpPr/>
            <p:nvPr/>
          </p:nvSpPr>
          <p:spPr>
            <a:xfrm>
              <a:off x="1864296" y="3159548"/>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1" name="椭圆 20">
              <a:extLst>
                <a:ext uri="{FF2B5EF4-FFF2-40B4-BE49-F238E27FC236}">
                  <a16:creationId xmlns="" xmlns:a16="http://schemas.microsoft.com/office/drawing/2014/main" id="{6B3DF17A-63F2-7499-A468-1B310C143EF1}"/>
                </a:ext>
              </a:extLst>
            </p:cNvPr>
            <p:cNvSpPr/>
            <p:nvPr/>
          </p:nvSpPr>
          <p:spPr>
            <a:xfrm>
              <a:off x="2385120" y="3159548"/>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2" name="椭圆 21">
              <a:extLst>
                <a:ext uri="{FF2B5EF4-FFF2-40B4-BE49-F238E27FC236}">
                  <a16:creationId xmlns="" xmlns:a16="http://schemas.microsoft.com/office/drawing/2014/main" id="{04DA5B2D-65B4-10A4-C3DD-3E9712A10196}"/>
                </a:ext>
              </a:extLst>
            </p:cNvPr>
            <p:cNvSpPr/>
            <p:nvPr/>
          </p:nvSpPr>
          <p:spPr>
            <a:xfrm>
              <a:off x="1266528" y="3839344"/>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3" name="椭圆 22">
              <a:extLst>
                <a:ext uri="{FF2B5EF4-FFF2-40B4-BE49-F238E27FC236}">
                  <a16:creationId xmlns="" xmlns:a16="http://schemas.microsoft.com/office/drawing/2014/main" id="{344A8BC0-1592-E005-8D33-1C7CB1226257}"/>
                </a:ext>
              </a:extLst>
            </p:cNvPr>
            <p:cNvSpPr/>
            <p:nvPr/>
          </p:nvSpPr>
          <p:spPr>
            <a:xfrm>
              <a:off x="1787352" y="3839344"/>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4" name="椭圆 23">
              <a:extLst>
                <a:ext uri="{FF2B5EF4-FFF2-40B4-BE49-F238E27FC236}">
                  <a16:creationId xmlns="" xmlns:a16="http://schemas.microsoft.com/office/drawing/2014/main" id="{C12C0DDD-CFE8-9B6F-DB90-FF8317147BB3}"/>
                </a:ext>
              </a:extLst>
            </p:cNvPr>
            <p:cNvSpPr/>
            <p:nvPr/>
          </p:nvSpPr>
          <p:spPr>
            <a:xfrm>
              <a:off x="2308176" y="3839344"/>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5" name="椭圆 24">
              <a:extLst>
                <a:ext uri="{FF2B5EF4-FFF2-40B4-BE49-F238E27FC236}">
                  <a16:creationId xmlns="" xmlns:a16="http://schemas.microsoft.com/office/drawing/2014/main" id="{5F98C587-EFE3-00D1-CA90-67BD0B26F520}"/>
                </a:ext>
              </a:extLst>
            </p:cNvPr>
            <p:cNvSpPr/>
            <p:nvPr/>
          </p:nvSpPr>
          <p:spPr>
            <a:xfrm>
              <a:off x="1648272" y="4224309"/>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6" name="椭圆 25">
              <a:extLst>
                <a:ext uri="{FF2B5EF4-FFF2-40B4-BE49-F238E27FC236}">
                  <a16:creationId xmlns="" xmlns:a16="http://schemas.microsoft.com/office/drawing/2014/main" id="{A51ABC4D-E2DE-A2A2-E8F5-64D313244E5E}"/>
                </a:ext>
              </a:extLst>
            </p:cNvPr>
            <p:cNvSpPr/>
            <p:nvPr/>
          </p:nvSpPr>
          <p:spPr>
            <a:xfrm>
              <a:off x="2169096" y="4224309"/>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7" name="椭圆 26">
              <a:extLst>
                <a:ext uri="{FF2B5EF4-FFF2-40B4-BE49-F238E27FC236}">
                  <a16:creationId xmlns="" xmlns:a16="http://schemas.microsoft.com/office/drawing/2014/main" id="{8770FEDA-055A-D1CD-04A6-E9D72BDAC254}"/>
                </a:ext>
              </a:extLst>
            </p:cNvPr>
            <p:cNvSpPr/>
            <p:nvPr/>
          </p:nvSpPr>
          <p:spPr>
            <a:xfrm>
              <a:off x="2689920" y="4224309"/>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8" name="椭圆 27">
              <a:extLst>
                <a:ext uri="{FF2B5EF4-FFF2-40B4-BE49-F238E27FC236}">
                  <a16:creationId xmlns="" xmlns:a16="http://schemas.microsoft.com/office/drawing/2014/main" id="{EAB8A64B-5B64-DA78-3E3A-4EC26F55046F}"/>
                </a:ext>
              </a:extLst>
            </p:cNvPr>
            <p:cNvSpPr/>
            <p:nvPr/>
          </p:nvSpPr>
          <p:spPr>
            <a:xfrm>
              <a:off x="1271464" y="4622142"/>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29" name="椭圆 28">
              <a:extLst>
                <a:ext uri="{FF2B5EF4-FFF2-40B4-BE49-F238E27FC236}">
                  <a16:creationId xmlns="" xmlns:a16="http://schemas.microsoft.com/office/drawing/2014/main" id="{67B7E469-4E3F-12FF-8897-F511829A636F}"/>
                </a:ext>
              </a:extLst>
            </p:cNvPr>
            <p:cNvSpPr/>
            <p:nvPr/>
          </p:nvSpPr>
          <p:spPr>
            <a:xfrm>
              <a:off x="1792288" y="4622142"/>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0" name="椭圆 29">
              <a:extLst>
                <a:ext uri="{FF2B5EF4-FFF2-40B4-BE49-F238E27FC236}">
                  <a16:creationId xmlns="" xmlns:a16="http://schemas.microsoft.com/office/drawing/2014/main" id="{1A895803-BF8A-8BBA-8518-BBA456587E27}"/>
                </a:ext>
              </a:extLst>
            </p:cNvPr>
            <p:cNvSpPr/>
            <p:nvPr/>
          </p:nvSpPr>
          <p:spPr>
            <a:xfrm>
              <a:off x="2313112" y="4622142"/>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1" name="椭圆 30">
              <a:extLst>
                <a:ext uri="{FF2B5EF4-FFF2-40B4-BE49-F238E27FC236}">
                  <a16:creationId xmlns="" xmlns:a16="http://schemas.microsoft.com/office/drawing/2014/main" id="{C0E05D85-3C16-D799-BC09-917D3A28B815}"/>
                </a:ext>
              </a:extLst>
            </p:cNvPr>
            <p:cNvSpPr/>
            <p:nvPr/>
          </p:nvSpPr>
          <p:spPr>
            <a:xfrm>
              <a:off x="1648272" y="5072680"/>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2" name="椭圆 31">
              <a:extLst>
                <a:ext uri="{FF2B5EF4-FFF2-40B4-BE49-F238E27FC236}">
                  <a16:creationId xmlns="" xmlns:a16="http://schemas.microsoft.com/office/drawing/2014/main" id="{670C4782-B188-0676-E649-BDCA4F4FD140}"/>
                </a:ext>
              </a:extLst>
            </p:cNvPr>
            <p:cNvSpPr/>
            <p:nvPr/>
          </p:nvSpPr>
          <p:spPr>
            <a:xfrm>
              <a:off x="2169096" y="5072680"/>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3" name="椭圆 32">
              <a:extLst>
                <a:ext uri="{FF2B5EF4-FFF2-40B4-BE49-F238E27FC236}">
                  <a16:creationId xmlns="" xmlns:a16="http://schemas.microsoft.com/office/drawing/2014/main" id="{8BD894A9-2D3E-3CDC-FB7B-68D1BDD5988A}"/>
                </a:ext>
              </a:extLst>
            </p:cNvPr>
            <p:cNvSpPr/>
            <p:nvPr/>
          </p:nvSpPr>
          <p:spPr>
            <a:xfrm>
              <a:off x="2689920" y="5072680"/>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4" name="椭圆 33">
              <a:extLst>
                <a:ext uri="{FF2B5EF4-FFF2-40B4-BE49-F238E27FC236}">
                  <a16:creationId xmlns="" xmlns:a16="http://schemas.microsoft.com/office/drawing/2014/main" id="{54561151-5A2E-7AB5-2228-8EFDD7D5C47C}"/>
                </a:ext>
              </a:extLst>
            </p:cNvPr>
            <p:cNvSpPr/>
            <p:nvPr/>
          </p:nvSpPr>
          <p:spPr>
            <a:xfrm>
              <a:off x="1343472" y="5495528"/>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5" name="椭圆 34">
              <a:extLst>
                <a:ext uri="{FF2B5EF4-FFF2-40B4-BE49-F238E27FC236}">
                  <a16:creationId xmlns="" xmlns:a16="http://schemas.microsoft.com/office/drawing/2014/main" id="{E85AC5A6-3875-3F1D-DF45-ABF995FEEE06}"/>
                </a:ext>
              </a:extLst>
            </p:cNvPr>
            <p:cNvSpPr/>
            <p:nvPr/>
          </p:nvSpPr>
          <p:spPr>
            <a:xfrm>
              <a:off x="1864296" y="5495528"/>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6" name="椭圆 35">
              <a:extLst>
                <a:ext uri="{FF2B5EF4-FFF2-40B4-BE49-F238E27FC236}">
                  <a16:creationId xmlns="" xmlns:a16="http://schemas.microsoft.com/office/drawing/2014/main" id="{6F231D98-A4A9-C19E-26B8-FAFC3126DDEA}"/>
                </a:ext>
              </a:extLst>
            </p:cNvPr>
            <p:cNvSpPr/>
            <p:nvPr/>
          </p:nvSpPr>
          <p:spPr>
            <a:xfrm>
              <a:off x="2385120" y="5495528"/>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7" name="椭圆 36">
              <a:extLst>
                <a:ext uri="{FF2B5EF4-FFF2-40B4-BE49-F238E27FC236}">
                  <a16:creationId xmlns="" xmlns:a16="http://schemas.microsoft.com/office/drawing/2014/main" id="{51A5788E-4B1E-D936-DA49-B01A6B67BC42}"/>
                </a:ext>
              </a:extLst>
            </p:cNvPr>
            <p:cNvSpPr/>
            <p:nvPr/>
          </p:nvSpPr>
          <p:spPr>
            <a:xfrm>
              <a:off x="4901952" y="3156578"/>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8" name="椭圆 37">
              <a:extLst>
                <a:ext uri="{FF2B5EF4-FFF2-40B4-BE49-F238E27FC236}">
                  <a16:creationId xmlns="" xmlns:a16="http://schemas.microsoft.com/office/drawing/2014/main" id="{9ADF23A1-BDE5-7FB3-041C-7829868BE932}"/>
                </a:ext>
              </a:extLst>
            </p:cNvPr>
            <p:cNvSpPr/>
            <p:nvPr/>
          </p:nvSpPr>
          <p:spPr>
            <a:xfrm>
              <a:off x="6172944" y="313184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39" name="椭圆 38">
              <a:extLst>
                <a:ext uri="{FF2B5EF4-FFF2-40B4-BE49-F238E27FC236}">
                  <a16:creationId xmlns="" xmlns:a16="http://schemas.microsoft.com/office/drawing/2014/main" id="{EA0CD7F3-9EE1-F5B4-76E0-59D3A1D8818D}"/>
                </a:ext>
              </a:extLst>
            </p:cNvPr>
            <p:cNvSpPr/>
            <p:nvPr/>
          </p:nvSpPr>
          <p:spPr>
            <a:xfrm>
              <a:off x="5771965" y="3550231"/>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2" name="椭圆 91">
              <a:extLst>
                <a:ext uri="{FF2B5EF4-FFF2-40B4-BE49-F238E27FC236}">
                  <a16:creationId xmlns="" xmlns:a16="http://schemas.microsoft.com/office/drawing/2014/main" id="{62E02583-4F57-522D-FCD0-A8F7649B18EC}"/>
                </a:ext>
              </a:extLst>
            </p:cNvPr>
            <p:cNvSpPr/>
            <p:nvPr/>
          </p:nvSpPr>
          <p:spPr>
            <a:xfrm>
              <a:off x="4978524" y="431845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3" name="椭圆 92">
              <a:extLst>
                <a:ext uri="{FF2B5EF4-FFF2-40B4-BE49-F238E27FC236}">
                  <a16:creationId xmlns="" xmlns:a16="http://schemas.microsoft.com/office/drawing/2014/main" id="{80CD55CC-8860-3BD6-946E-9C8E3AD3E7EE}"/>
                </a:ext>
              </a:extLst>
            </p:cNvPr>
            <p:cNvSpPr/>
            <p:nvPr/>
          </p:nvSpPr>
          <p:spPr>
            <a:xfrm>
              <a:off x="5822268" y="449437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4" name="椭圆 93">
              <a:extLst>
                <a:ext uri="{FF2B5EF4-FFF2-40B4-BE49-F238E27FC236}">
                  <a16:creationId xmlns="" xmlns:a16="http://schemas.microsoft.com/office/drawing/2014/main" id="{0424F3DF-7801-84C3-92F0-BD4790398458}"/>
                </a:ext>
              </a:extLst>
            </p:cNvPr>
            <p:cNvSpPr/>
            <p:nvPr/>
          </p:nvSpPr>
          <p:spPr>
            <a:xfrm>
              <a:off x="6130461" y="4176328"/>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5" name="椭圆 94">
              <a:extLst>
                <a:ext uri="{FF2B5EF4-FFF2-40B4-BE49-F238E27FC236}">
                  <a16:creationId xmlns="" xmlns:a16="http://schemas.microsoft.com/office/drawing/2014/main" id="{42B2CA3E-207F-51C5-7AAC-825EE43680F2}"/>
                </a:ext>
              </a:extLst>
            </p:cNvPr>
            <p:cNvSpPr/>
            <p:nvPr/>
          </p:nvSpPr>
          <p:spPr>
            <a:xfrm>
              <a:off x="5224500" y="2699808"/>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6" name="椭圆 95">
              <a:extLst>
                <a:ext uri="{FF2B5EF4-FFF2-40B4-BE49-F238E27FC236}">
                  <a16:creationId xmlns="" xmlns:a16="http://schemas.microsoft.com/office/drawing/2014/main" id="{81173A59-3DEC-C6E6-26CB-733E3CAF12A7}"/>
                </a:ext>
              </a:extLst>
            </p:cNvPr>
            <p:cNvSpPr/>
            <p:nvPr/>
          </p:nvSpPr>
          <p:spPr>
            <a:xfrm>
              <a:off x="5612408" y="4035524"/>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7" name="椭圆 96">
              <a:extLst>
                <a:ext uri="{FF2B5EF4-FFF2-40B4-BE49-F238E27FC236}">
                  <a16:creationId xmlns="" xmlns:a16="http://schemas.microsoft.com/office/drawing/2014/main" id="{930F4484-9164-24EF-9CDB-5017F59640A1}"/>
                </a:ext>
              </a:extLst>
            </p:cNvPr>
            <p:cNvSpPr/>
            <p:nvPr/>
          </p:nvSpPr>
          <p:spPr>
            <a:xfrm>
              <a:off x="6292789" y="3691312"/>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8" name="椭圆 97">
              <a:extLst>
                <a:ext uri="{FF2B5EF4-FFF2-40B4-BE49-F238E27FC236}">
                  <a16:creationId xmlns="" xmlns:a16="http://schemas.microsoft.com/office/drawing/2014/main" id="{A20D7578-91E0-BC64-D74C-58C6E84FC6F4}"/>
                </a:ext>
              </a:extLst>
            </p:cNvPr>
            <p:cNvSpPr/>
            <p:nvPr/>
          </p:nvSpPr>
          <p:spPr>
            <a:xfrm>
              <a:off x="5955804" y="254908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99" name="椭圆 98">
              <a:extLst>
                <a:ext uri="{FF2B5EF4-FFF2-40B4-BE49-F238E27FC236}">
                  <a16:creationId xmlns="" xmlns:a16="http://schemas.microsoft.com/office/drawing/2014/main" id="{4F690C57-7814-C3D8-3D87-2C44994A70FC}"/>
                </a:ext>
              </a:extLst>
            </p:cNvPr>
            <p:cNvSpPr/>
            <p:nvPr/>
          </p:nvSpPr>
          <p:spPr>
            <a:xfrm>
              <a:off x="5575176" y="2943524"/>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0" name="椭圆 99">
              <a:extLst>
                <a:ext uri="{FF2B5EF4-FFF2-40B4-BE49-F238E27FC236}">
                  <a16:creationId xmlns="" xmlns:a16="http://schemas.microsoft.com/office/drawing/2014/main" id="{5F41435D-A1CB-71D8-35F4-0CBF4A950F06}"/>
                </a:ext>
              </a:extLst>
            </p:cNvPr>
            <p:cNvSpPr/>
            <p:nvPr/>
          </p:nvSpPr>
          <p:spPr>
            <a:xfrm>
              <a:off x="4665700" y="3888294"/>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1" name="椭圆 100">
              <a:extLst>
                <a:ext uri="{FF2B5EF4-FFF2-40B4-BE49-F238E27FC236}">
                  <a16:creationId xmlns="" xmlns:a16="http://schemas.microsoft.com/office/drawing/2014/main" id="{05519504-1114-6FBE-E834-690A8973FA17}"/>
                </a:ext>
              </a:extLst>
            </p:cNvPr>
            <p:cNvSpPr/>
            <p:nvPr/>
          </p:nvSpPr>
          <p:spPr>
            <a:xfrm>
              <a:off x="5257304" y="3920198"/>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2" name="椭圆 101">
              <a:extLst>
                <a:ext uri="{FF2B5EF4-FFF2-40B4-BE49-F238E27FC236}">
                  <a16:creationId xmlns="" xmlns:a16="http://schemas.microsoft.com/office/drawing/2014/main" id="{F4ED8D09-8C82-1F62-011A-696E7BBC7A1F}"/>
                </a:ext>
              </a:extLst>
            </p:cNvPr>
            <p:cNvSpPr/>
            <p:nvPr/>
          </p:nvSpPr>
          <p:spPr>
            <a:xfrm>
              <a:off x="5270376" y="322235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3" name="椭圆 102">
              <a:extLst>
                <a:ext uri="{FF2B5EF4-FFF2-40B4-BE49-F238E27FC236}">
                  <a16:creationId xmlns="" xmlns:a16="http://schemas.microsoft.com/office/drawing/2014/main" id="{1F5719CC-A8E3-843B-098E-82C787EE1E8E}"/>
                </a:ext>
              </a:extLst>
            </p:cNvPr>
            <p:cNvSpPr/>
            <p:nvPr/>
          </p:nvSpPr>
          <p:spPr>
            <a:xfrm>
              <a:off x="5342384" y="447875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4" name="椭圆 103">
              <a:extLst>
                <a:ext uri="{FF2B5EF4-FFF2-40B4-BE49-F238E27FC236}">
                  <a16:creationId xmlns="" xmlns:a16="http://schemas.microsoft.com/office/drawing/2014/main" id="{68249F93-45DA-4C78-A623-9144DD101CFD}"/>
                </a:ext>
              </a:extLst>
            </p:cNvPr>
            <p:cNvSpPr/>
            <p:nvPr/>
          </p:nvSpPr>
          <p:spPr>
            <a:xfrm>
              <a:off x="4888632" y="2790218"/>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5" name="椭圆 104">
              <a:extLst>
                <a:ext uri="{FF2B5EF4-FFF2-40B4-BE49-F238E27FC236}">
                  <a16:creationId xmlns="" xmlns:a16="http://schemas.microsoft.com/office/drawing/2014/main" id="{D6814CE1-502E-6A5F-F7A6-120BCD43CB45}"/>
                </a:ext>
              </a:extLst>
            </p:cNvPr>
            <p:cNvSpPr/>
            <p:nvPr/>
          </p:nvSpPr>
          <p:spPr>
            <a:xfrm>
              <a:off x="5460628" y="2421494"/>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6" name="椭圆 105">
              <a:extLst>
                <a:ext uri="{FF2B5EF4-FFF2-40B4-BE49-F238E27FC236}">
                  <a16:creationId xmlns="" xmlns:a16="http://schemas.microsoft.com/office/drawing/2014/main" id="{CFA74F27-EAD8-B27D-3CD2-0ECB2EECC37A}"/>
                </a:ext>
              </a:extLst>
            </p:cNvPr>
            <p:cNvSpPr/>
            <p:nvPr/>
          </p:nvSpPr>
          <p:spPr>
            <a:xfrm>
              <a:off x="5828308" y="2790218"/>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7" name="椭圆 106">
              <a:extLst>
                <a:ext uri="{FF2B5EF4-FFF2-40B4-BE49-F238E27FC236}">
                  <a16:creationId xmlns="" xmlns:a16="http://schemas.microsoft.com/office/drawing/2014/main" id="{92CB5653-92E9-92BB-657A-3E34D09AD4DC}"/>
                </a:ext>
              </a:extLst>
            </p:cNvPr>
            <p:cNvSpPr/>
            <p:nvPr/>
          </p:nvSpPr>
          <p:spPr>
            <a:xfrm>
              <a:off x="5396138" y="3244294"/>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8" name="椭圆 107">
              <a:extLst>
                <a:ext uri="{FF2B5EF4-FFF2-40B4-BE49-F238E27FC236}">
                  <a16:creationId xmlns="" xmlns:a16="http://schemas.microsoft.com/office/drawing/2014/main" id="{4EEA102D-B78D-B465-794A-70590621128B}"/>
                </a:ext>
              </a:extLst>
            </p:cNvPr>
            <p:cNvSpPr/>
            <p:nvPr/>
          </p:nvSpPr>
          <p:spPr>
            <a:xfrm>
              <a:off x="5791200" y="3255947"/>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09" name="椭圆 108">
              <a:extLst>
                <a:ext uri="{FF2B5EF4-FFF2-40B4-BE49-F238E27FC236}">
                  <a16:creationId xmlns="" xmlns:a16="http://schemas.microsoft.com/office/drawing/2014/main" id="{A3A554E5-D22D-1FFB-0CC7-1B974003AE1A}"/>
                </a:ext>
              </a:extLst>
            </p:cNvPr>
            <p:cNvSpPr/>
            <p:nvPr/>
          </p:nvSpPr>
          <p:spPr>
            <a:xfrm>
              <a:off x="6312024" y="3255947"/>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0" name="椭圆 109">
              <a:extLst>
                <a:ext uri="{FF2B5EF4-FFF2-40B4-BE49-F238E27FC236}">
                  <a16:creationId xmlns="" xmlns:a16="http://schemas.microsoft.com/office/drawing/2014/main" id="{4B4B78A7-A3B7-5881-D041-40B4BEFA284C}"/>
                </a:ext>
              </a:extLst>
            </p:cNvPr>
            <p:cNvSpPr/>
            <p:nvPr/>
          </p:nvSpPr>
          <p:spPr>
            <a:xfrm>
              <a:off x="4893568" y="3653780"/>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1" name="椭圆 110">
              <a:extLst>
                <a:ext uri="{FF2B5EF4-FFF2-40B4-BE49-F238E27FC236}">
                  <a16:creationId xmlns="" xmlns:a16="http://schemas.microsoft.com/office/drawing/2014/main" id="{B4631759-C88C-5888-964F-56EAFA32021B}"/>
                </a:ext>
              </a:extLst>
            </p:cNvPr>
            <p:cNvSpPr/>
            <p:nvPr/>
          </p:nvSpPr>
          <p:spPr>
            <a:xfrm>
              <a:off x="5414392" y="3653780"/>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2" name="椭圆 111">
              <a:extLst>
                <a:ext uri="{FF2B5EF4-FFF2-40B4-BE49-F238E27FC236}">
                  <a16:creationId xmlns="" xmlns:a16="http://schemas.microsoft.com/office/drawing/2014/main" id="{5D173046-4432-B8B9-7E55-961ED3DA41DB}"/>
                </a:ext>
              </a:extLst>
            </p:cNvPr>
            <p:cNvSpPr/>
            <p:nvPr/>
          </p:nvSpPr>
          <p:spPr>
            <a:xfrm>
              <a:off x="5935216" y="3653780"/>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3" name="椭圆 112">
              <a:extLst>
                <a:ext uri="{FF2B5EF4-FFF2-40B4-BE49-F238E27FC236}">
                  <a16:creationId xmlns="" xmlns:a16="http://schemas.microsoft.com/office/drawing/2014/main" id="{850CC098-BD78-7875-71C7-211292427B2B}"/>
                </a:ext>
              </a:extLst>
            </p:cNvPr>
            <p:cNvSpPr/>
            <p:nvPr/>
          </p:nvSpPr>
          <p:spPr>
            <a:xfrm>
              <a:off x="5270376" y="4104318"/>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4" name="椭圆 113">
              <a:extLst>
                <a:ext uri="{FF2B5EF4-FFF2-40B4-BE49-F238E27FC236}">
                  <a16:creationId xmlns="" xmlns:a16="http://schemas.microsoft.com/office/drawing/2014/main" id="{0331ADDE-5966-22EE-4393-B04AAC299EA4}"/>
                </a:ext>
              </a:extLst>
            </p:cNvPr>
            <p:cNvSpPr/>
            <p:nvPr/>
          </p:nvSpPr>
          <p:spPr>
            <a:xfrm>
              <a:off x="5791200" y="4104318"/>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5" name="椭圆 114">
              <a:extLst>
                <a:ext uri="{FF2B5EF4-FFF2-40B4-BE49-F238E27FC236}">
                  <a16:creationId xmlns="" xmlns:a16="http://schemas.microsoft.com/office/drawing/2014/main" id="{101247BC-661F-7BDA-AD00-70EEBCF9CFE7}"/>
                </a:ext>
              </a:extLst>
            </p:cNvPr>
            <p:cNvSpPr/>
            <p:nvPr/>
          </p:nvSpPr>
          <p:spPr>
            <a:xfrm>
              <a:off x="6312024" y="4104318"/>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6" name="椭圆 115">
              <a:extLst>
                <a:ext uri="{FF2B5EF4-FFF2-40B4-BE49-F238E27FC236}">
                  <a16:creationId xmlns="" xmlns:a16="http://schemas.microsoft.com/office/drawing/2014/main" id="{64343AC0-B3AE-AAFF-DB72-11E2590AA4BB}"/>
                </a:ext>
              </a:extLst>
            </p:cNvPr>
            <p:cNvSpPr/>
            <p:nvPr/>
          </p:nvSpPr>
          <p:spPr>
            <a:xfrm>
              <a:off x="4965576" y="4527166"/>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7" name="椭圆 116">
              <a:extLst>
                <a:ext uri="{FF2B5EF4-FFF2-40B4-BE49-F238E27FC236}">
                  <a16:creationId xmlns="" xmlns:a16="http://schemas.microsoft.com/office/drawing/2014/main" id="{29C42B84-8E1D-37FD-3D67-02C9B38A55F6}"/>
                </a:ext>
              </a:extLst>
            </p:cNvPr>
            <p:cNvSpPr/>
            <p:nvPr/>
          </p:nvSpPr>
          <p:spPr>
            <a:xfrm>
              <a:off x="5486400" y="4527166"/>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sp>
          <p:nvSpPr>
            <p:cNvPr id="118" name="椭圆 117">
              <a:extLst>
                <a:ext uri="{FF2B5EF4-FFF2-40B4-BE49-F238E27FC236}">
                  <a16:creationId xmlns="" xmlns:a16="http://schemas.microsoft.com/office/drawing/2014/main" id="{B686551F-47A3-84AA-0811-C8F8E25B2B1A}"/>
                </a:ext>
              </a:extLst>
            </p:cNvPr>
            <p:cNvSpPr/>
            <p:nvPr/>
          </p:nvSpPr>
          <p:spPr>
            <a:xfrm>
              <a:off x="6007224" y="4527166"/>
              <a:ext cx="381744" cy="381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cs typeface="Arial" pitchFamily="34" charset="0"/>
              </a:endParaRPr>
            </a:p>
          </p:txBody>
        </p:sp>
        <p:cxnSp>
          <p:nvCxnSpPr>
            <p:cNvPr id="120" name="直接箭头连接符 119">
              <a:extLst>
                <a:ext uri="{FF2B5EF4-FFF2-40B4-BE49-F238E27FC236}">
                  <a16:creationId xmlns="" xmlns:a16="http://schemas.microsoft.com/office/drawing/2014/main" id="{C6C64E55-83C6-0779-3DC1-2C6EE0DE82ED}"/>
                </a:ext>
              </a:extLst>
            </p:cNvPr>
            <p:cNvCxnSpPr/>
            <p:nvPr/>
          </p:nvCxnSpPr>
          <p:spPr>
            <a:xfrm>
              <a:off x="3071664" y="2699808"/>
              <a:ext cx="1296144" cy="9915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直接箭头连接符 121">
              <a:extLst>
                <a:ext uri="{FF2B5EF4-FFF2-40B4-BE49-F238E27FC236}">
                  <a16:creationId xmlns="" xmlns:a16="http://schemas.microsoft.com/office/drawing/2014/main" id="{5C210515-27BC-4A6F-BD4D-77B889913EE7}"/>
                </a:ext>
              </a:extLst>
            </p:cNvPr>
            <p:cNvCxnSpPr/>
            <p:nvPr/>
          </p:nvCxnSpPr>
          <p:spPr>
            <a:xfrm flipV="1">
              <a:off x="3103476" y="3691312"/>
              <a:ext cx="1239862" cy="12175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9" name="文本框 138">
              <a:extLst>
                <a:ext uri="{FF2B5EF4-FFF2-40B4-BE49-F238E27FC236}">
                  <a16:creationId xmlns="" xmlns:a16="http://schemas.microsoft.com/office/drawing/2014/main" id="{B4D116FF-5E9D-F450-0FFB-F214EBFCC1CC}"/>
                </a:ext>
              </a:extLst>
            </p:cNvPr>
            <p:cNvSpPr txBox="1"/>
            <p:nvPr/>
          </p:nvSpPr>
          <p:spPr>
            <a:xfrm>
              <a:off x="2926192" y="2136292"/>
              <a:ext cx="1973260" cy="810445"/>
            </a:xfrm>
            <a:prstGeom prst="rect">
              <a:avLst/>
            </a:prstGeom>
            <a:noFill/>
          </p:spPr>
          <p:txBody>
            <a:bodyPr wrap="none" rtlCol="0">
              <a:spAutoFit/>
            </a:bodyPr>
            <a:lstStyle/>
            <a:p>
              <a:pPr algn="ctr"/>
              <a:r>
                <a:rPr lang="zh-CN" altLang="en-US" sz="2000" b="1" dirty="0">
                  <a:solidFill>
                    <a:srgbClr val="FF0000"/>
                  </a:solidFill>
                  <a:latin typeface="Arial" pitchFamily="34" charset="0"/>
                  <a:ea typeface="微软雅黑" panose="020B0503020204020204" pitchFamily="34" charset="-122"/>
                  <a:cs typeface="Arial" pitchFamily="34" charset="0"/>
                </a:rPr>
                <a:t>富重稀土粉末</a:t>
              </a:r>
              <a:endParaRPr lang="en-US" altLang="zh-CN" sz="2000" b="1" dirty="0">
                <a:solidFill>
                  <a:srgbClr val="FF0000"/>
                </a:solidFill>
                <a:latin typeface="Arial" pitchFamily="34" charset="0"/>
                <a:ea typeface="微软雅黑" panose="020B0503020204020204" pitchFamily="34" charset="-122"/>
                <a:cs typeface="Arial" pitchFamily="34" charset="0"/>
              </a:endParaRPr>
            </a:p>
            <a:p>
              <a:pPr algn="ctr"/>
              <a:r>
                <a:rPr lang="zh-CN" altLang="en-US" sz="2000" b="1" dirty="0">
                  <a:solidFill>
                    <a:srgbClr val="FF0000"/>
                  </a:solidFill>
                  <a:latin typeface="Arial" pitchFamily="34" charset="0"/>
                  <a:ea typeface="微软雅黑" panose="020B0503020204020204" pitchFamily="34" charset="-122"/>
                  <a:cs typeface="Arial" pitchFamily="34" charset="0"/>
                </a:rPr>
                <a:t>（合金粉）</a:t>
              </a:r>
            </a:p>
          </p:txBody>
        </p:sp>
        <p:sp>
          <p:nvSpPr>
            <p:cNvPr id="140" name="文本框 139">
              <a:extLst>
                <a:ext uri="{FF2B5EF4-FFF2-40B4-BE49-F238E27FC236}">
                  <a16:creationId xmlns="" xmlns:a16="http://schemas.microsoft.com/office/drawing/2014/main" id="{89611B69-99EC-93E5-DDEE-CF6F495FE6E2}"/>
                </a:ext>
              </a:extLst>
            </p:cNvPr>
            <p:cNvSpPr txBox="1"/>
            <p:nvPr/>
          </p:nvSpPr>
          <p:spPr>
            <a:xfrm>
              <a:off x="2683773" y="4752604"/>
              <a:ext cx="2061014" cy="810445"/>
            </a:xfrm>
            <a:prstGeom prst="rect">
              <a:avLst/>
            </a:prstGeom>
            <a:noFill/>
          </p:spPr>
          <p:txBody>
            <a:bodyPr wrap="square" rtlCol="0">
              <a:spAutoFit/>
            </a:bodyPr>
            <a:lstStyle/>
            <a:p>
              <a:pPr algn="ctr"/>
              <a:r>
                <a:rPr lang="en-US" altLang="zh-CN" sz="2000" b="1" dirty="0" err="1" smtClean="0">
                  <a:solidFill>
                    <a:schemeClr val="tx1">
                      <a:lumMod val="50000"/>
                      <a:lumOff val="50000"/>
                    </a:schemeClr>
                  </a:solidFill>
                  <a:latin typeface="Arial" pitchFamily="34" charset="0"/>
                  <a:ea typeface="微软雅黑" panose="020B0503020204020204" pitchFamily="34" charset="-122"/>
                  <a:cs typeface="Arial" pitchFamily="34" charset="0"/>
                </a:rPr>
                <a:t>NdFeB</a:t>
              </a:r>
              <a:r>
                <a:rPr lang="en-US" altLang="zh-CN" sz="2000" b="1" dirty="0" smtClean="0">
                  <a:solidFill>
                    <a:schemeClr val="tx1">
                      <a:lumMod val="50000"/>
                      <a:lumOff val="50000"/>
                    </a:schemeClr>
                  </a:solidFill>
                  <a:latin typeface="Arial" pitchFamily="34" charset="0"/>
                  <a:ea typeface="微软雅黑" panose="020B0503020204020204" pitchFamily="34" charset="-122"/>
                  <a:cs typeface="Arial" pitchFamily="34" charset="0"/>
                </a:rPr>
                <a:t> alloy powder</a:t>
              </a:r>
            </a:p>
          </p:txBody>
        </p:sp>
        <p:sp>
          <p:nvSpPr>
            <p:cNvPr id="141" name="文本框 140">
              <a:extLst>
                <a:ext uri="{FF2B5EF4-FFF2-40B4-BE49-F238E27FC236}">
                  <a16:creationId xmlns="" xmlns:a16="http://schemas.microsoft.com/office/drawing/2014/main" id="{68BAA486-D825-9502-FEBE-9E8AA945B070}"/>
                </a:ext>
              </a:extLst>
            </p:cNvPr>
            <p:cNvSpPr txBox="1"/>
            <p:nvPr/>
          </p:nvSpPr>
          <p:spPr>
            <a:xfrm>
              <a:off x="4622833" y="5261138"/>
              <a:ext cx="2167795" cy="458078"/>
            </a:xfrm>
            <a:prstGeom prst="rect">
              <a:avLst/>
            </a:prstGeom>
            <a:noFill/>
          </p:spPr>
          <p:txBody>
            <a:bodyPr wrap="none" rtlCol="0">
              <a:spAutoFit/>
            </a:bodyPr>
            <a:lstStyle/>
            <a:p>
              <a:pPr algn="ctr"/>
              <a:r>
                <a:rPr lang="en-US" altLang="zh-CN" sz="2000" b="1" dirty="0" smtClean="0">
                  <a:solidFill>
                    <a:schemeClr val="accent1">
                      <a:lumMod val="75000"/>
                    </a:schemeClr>
                  </a:solidFill>
                  <a:latin typeface="Arial" pitchFamily="34" charset="0"/>
                  <a:ea typeface="微软雅黑" panose="020B0503020204020204" pitchFamily="34" charset="-122"/>
                  <a:cs typeface="Arial" pitchFamily="34" charset="0"/>
                </a:rPr>
                <a:t>Mixed powder</a:t>
              </a:r>
              <a:endParaRPr lang="zh-CN" altLang="en-US" sz="2000" b="1" dirty="0">
                <a:solidFill>
                  <a:schemeClr val="accent1">
                    <a:lumMod val="75000"/>
                  </a:schemeClr>
                </a:solidFill>
                <a:latin typeface="Arial" pitchFamily="34" charset="0"/>
                <a:ea typeface="微软雅黑" panose="020B0503020204020204" pitchFamily="34" charset="-122"/>
                <a:cs typeface="Arial" pitchFamily="34" charset="0"/>
              </a:endParaRPr>
            </a:p>
          </p:txBody>
        </p:sp>
      </p:grpSp>
      <p:sp>
        <p:nvSpPr>
          <p:cNvPr id="142" name="文本框 141">
            <a:extLst>
              <a:ext uri="{FF2B5EF4-FFF2-40B4-BE49-F238E27FC236}">
                <a16:creationId xmlns="" xmlns:a16="http://schemas.microsoft.com/office/drawing/2014/main" id="{D0AB4626-E3E0-6BA0-0A06-143E86BBD59B}"/>
              </a:ext>
            </a:extLst>
          </p:cNvPr>
          <p:cNvSpPr txBox="1"/>
          <p:nvPr/>
        </p:nvSpPr>
        <p:spPr>
          <a:xfrm>
            <a:off x="7980038" y="4964182"/>
            <a:ext cx="1765227" cy="400110"/>
          </a:xfrm>
          <a:prstGeom prst="rect">
            <a:avLst/>
          </a:prstGeom>
          <a:noFill/>
        </p:spPr>
        <p:txBody>
          <a:bodyPr wrap="none" rtlCol="0">
            <a:spAutoFit/>
          </a:bodyPr>
          <a:lstStyle/>
          <a:p>
            <a:pPr algn="ctr"/>
            <a:r>
              <a:rPr lang="en-US" altLang="zh-CN" sz="2000" b="1" dirty="0" smtClean="0">
                <a:solidFill>
                  <a:schemeClr val="accent1">
                    <a:lumMod val="75000"/>
                  </a:schemeClr>
                </a:solidFill>
                <a:latin typeface="Arial" pitchFamily="34" charset="0"/>
                <a:ea typeface="微软雅黑" panose="020B0503020204020204" pitchFamily="34" charset="-122"/>
                <a:cs typeface="Arial" pitchFamily="34" charset="0"/>
              </a:rPr>
              <a:t>Final magnet</a:t>
            </a:r>
            <a:endParaRPr lang="zh-CN" altLang="en-US" sz="2000" b="1" dirty="0">
              <a:solidFill>
                <a:schemeClr val="accent1">
                  <a:lumMod val="75000"/>
                </a:schemeClr>
              </a:solidFill>
              <a:latin typeface="Arial" pitchFamily="34" charset="0"/>
              <a:ea typeface="微软雅黑" panose="020B0503020204020204" pitchFamily="34" charset="-122"/>
              <a:cs typeface="Arial" pitchFamily="34" charset="0"/>
            </a:endParaRPr>
          </a:p>
        </p:txBody>
      </p:sp>
      <p:sp>
        <p:nvSpPr>
          <p:cNvPr id="15" name="标题 3">
            <a:extLst>
              <a:ext uri="{FF2B5EF4-FFF2-40B4-BE49-F238E27FC236}">
                <a16:creationId xmlns="" xmlns:a16="http://schemas.microsoft.com/office/drawing/2014/main" id="{8B27F926-FFB7-A299-BF6F-6596AC936589}"/>
              </a:ext>
            </a:extLst>
          </p:cNvPr>
          <p:cNvSpPr>
            <a:spLocks noGrp="1"/>
          </p:cNvSpPr>
          <p:nvPr>
            <p:ph type="title"/>
          </p:nvPr>
        </p:nvSpPr>
        <p:spPr>
          <a:xfrm>
            <a:off x="479376" y="165196"/>
            <a:ext cx="10972800" cy="538284"/>
          </a:xfrm>
          <a:prstGeom prst="rect">
            <a:avLst/>
          </a:prstGeom>
        </p:spPr>
        <p:txBody>
          <a:bodyPr/>
          <a:lstStyle/>
          <a:p>
            <a:r>
              <a:rPr lang="en-US" altLang="zh-CN" sz="1800" dirty="0" smtClean="0">
                <a:latin typeface="Arial" pitchFamily="34" charset="0"/>
                <a:cs typeface="Arial" pitchFamily="34" charset="0"/>
              </a:rPr>
              <a:t>2. Technology status quo—</a:t>
            </a:r>
            <a:r>
              <a:rPr lang="en-US" altLang="zh-CN" sz="1800" dirty="0" smtClean="0">
                <a:solidFill>
                  <a:srgbClr val="FF0000"/>
                </a:solidFill>
                <a:latin typeface="Arial" pitchFamily="34" charset="0"/>
                <a:cs typeface="Arial" pitchFamily="34" charset="0"/>
              </a:rPr>
              <a:t>efficiency improvement technology for heavy rare earth</a:t>
            </a:r>
            <a:endParaRPr lang="zh-CN" altLang="en-US" sz="1800" dirty="0">
              <a:solidFill>
                <a:srgbClr val="FF0000"/>
              </a:solidFill>
              <a:latin typeface="Arial" pitchFamily="34" charset="0"/>
              <a:cs typeface="Arial" pitchFamily="34" charset="0"/>
            </a:endParaRPr>
          </a:p>
        </p:txBody>
      </p:sp>
      <p:sp>
        <p:nvSpPr>
          <p:cNvPr id="40" name="文本框 39">
            <a:extLst>
              <a:ext uri="{FF2B5EF4-FFF2-40B4-BE49-F238E27FC236}">
                <a16:creationId xmlns="" xmlns:a16="http://schemas.microsoft.com/office/drawing/2014/main" id="{FDA4A42D-66EA-E4A4-F77B-5C36E8B267D4}"/>
              </a:ext>
            </a:extLst>
          </p:cNvPr>
          <p:cNvSpPr txBox="1"/>
          <p:nvPr/>
        </p:nvSpPr>
        <p:spPr>
          <a:xfrm>
            <a:off x="739822" y="1066979"/>
            <a:ext cx="11188826" cy="538284"/>
          </a:xfrm>
          <a:prstGeom prst="rect">
            <a:avLst/>
          </a:prstGeom>
          <a:solidFill>
            <a:schemeClr val="tx2">
              <a:lumMod val="20000"/>
              <a:lumOff val="80000"/>
            </a:schemeClr>
          </a:solidFill>
        </p:spPr>
        <p:txBody>
          <a:bodyPr wrap="none" rtlCol="0" anchor="ctr" anchorCtr="0">
            <a:noAutofit/>
          </a:bodyPr>
          <a:lstStyle/>
          <a:p>
            <a:r>
              <a:rPr lang="en-US" altLang="zh-CN" sz="1400" b="1" dirty="0" smtClean="0">
                <a:solidFill>
                  <a:srgbClr val="FF0000"/>
                </a:solidFill>
                <a:latin typeface="Arial" pitchFamily="34" charset="0"/>
                <a:cs typeface="Arial" pitchFamily="34" charset="0"/>
              </a:rPr>
              <a:t>Grain boundary doping technology: </a:t>
            </a:r>
            <a:r>
              <a:rPr lang="en-US" altLang="zh-CN" sz="1400" dirty="0" smtClean="0">
                <a:latin typeface="Arial" pitchFamily="34" charset="0"/>
                <a:cs typeface="Arial" pitchFamily="34" charset="0"/>
              </a:rPr>
              <a:t>Controlling heavy rare earth elements at grain boundary and the surface layer of the main phase grain.</a:t>
            </a:r>
            <a:endParaRPr lang="zh-CN" altLang="zh-CN" sz="1400" dirty="0">
              <a:latin typeface="Arial" pitchFamily="34" charset="0"/>
              <a:cs typeface="Arial" pitchFamily="34" charset="0"/>
            </a:endParaRPr>
          </a:p>
        </p:txBody>
      </p:sp>
    </p:spTree>
    <p:extLst>
      <p:ext uri="{BB962C8B-B14F-4D97-AF65-F5344CB8AC3E}">
        <p14:creationId xmlns:p14="http://schemas.microsoft.com/office/powerpoint/2010/main" xmlns="" val="3370311998"/>
      </p:ext>
    </p:extLst>
  </p:cSld>
  <p:clrMapOvr>
    <a:masterClrMapping/>
  </p:clrMapOvr>
  <mc:AlternateContent xmlns:mc="http://schemas.openxmlformats.org/markup-compatibility/2006">
    <mc:Choice xmlns:p14="http://schemas.microsoft.com/office/powerpoint/2010/main" xmlns="" Requires="p14">
      <p:transition spd="slow" p14:dur="2000" advTm="5213"/>
    </mc:Choice>
    <mc:Fallback>
      <p:transition spd="slow" advTm="521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79376" y="165196"/>
            <a:ext cx="10972800" cy="538284"/>
          </a:xfrm>
          <a:prstGeom prst="rect">
            <a:avLst/>
          </a:prstGeom>
        </p:spPr>
        <p:txBody>
          <a:bodyPr/>
          <a:lstStyle/>
          <a:p>
            <a:r>
              <a:rPr lang="en-US" altLang="zh-CN" sz="1800" dirty="0" smtClean="0">
                <a:latin typeface="Arial" pitchFamily="34" charset="0"/>
                <a:cs typeface="Arial" pitchFamily="34" charset="0"/>
              </a:rPr>
              <a:t>2. Technology status quo—</a:t>
            </a:r>
            <a:r>
              <a:rPr lang="en-US" altLang="zh-CN" sz="1800" dirty="0" smtClean="0">
                <a:solidFill>
                  <a:srgbClr val="FF0000"/>
                </a:solidFill>
                <a:latin typeface="Arial" pitchFamily="34" charset="0"/>
                <a:cs typeface="Arial" pitchFamily="34" charset="0"/>
              </a:rPr>
              <a:t>efficiency improvement technology for heavy rare earth</a:t>
            </a:r>
            <a:endParaRPr lang="zh-CN" altLang="en-US" sz="1800" dirty="0">
              <a:solidFill>
                <a:srgbClr val="FF0000"/>
              </a:solidFill>
              <a:latin typeface="Arial" pitchFamily="34" charset="0"/>
              <a:cs typeface="Arial" pitchFamily="34" charset="0"/>
            </a:endParaRPr>
          </a:p>
        </p:txBody>
      </p:sp>
      <p:sp>
        <p:nvSpPr>
          <p:cNvPr id="3" name="文本框 2">
            <a:extLst>
              <a:ext uri="{FF2B5EF4-FFF2-40B4-BE49-F238E27FC236}">
                <a16:creationId xmlns="" xmlns:a16="http://schemas.microsoft.com/office/drawing/2014/main" id="{E68BAE16-3133-062D-395C-0676A850D1C2}"/>
              </a:ext>
            </a:extLst>
          </p:cNvPr>
          <p:cNvSpPr txBox="1"/>
          <p:nvPr/>
        </p:nvSpPr>
        <p:spPr>
          <a:xfrm>
            <a:off x="739822" y="1066979"/>
            <a:ext cx="11188826" cy="538284"/>
          </a:xfrm>
          <a:prstGeom prst="rect">
            <a:avLst/>
          </a:prstGeom>
          <a:solidFill>
            <a:schemeClr val="tx2">
              <a:lumMod val="20000"/>
              <a:lumOff val="80000"/>
            </a:schemeClr>
          </a:solidFill>
        </p:spPr>
        <p:txBody>
          <a:bodyPr wrap="none" rtlCol="0" anchor="ctr" anchorCtr="0">
            <a:noAutofit/>
          </a:bodyPr>
          <a:lstStyle/>
          <a:p>
            <a:r>
              <a:rPr lang="en-US" altLang="zh-CN" sz="1400" b="1" dirty="0" smtClean="0">
                <a:solidFill>
                  <a:srgbClr val="FF0000"/>
                </a:solidFill>
                <a:latin typeface="Arial" pitchFamily="34" charset="0"/>
                <a:cs typeface="Arial" pitchFamily="34" charset="0"/>
              </a:rPr>
              <a:t>Grain boundary doping technology: </a:t>
            </a:r>
            <a:r>
              <a:rPr lang="en-US" altLang="zh-CN" sz="1400" dirty="0" smtClean="0">
                <a:latin typeface="Arial" pitchFamily="34" charset="0"/>
                <a:cs typeface="Arial" pitchFamily="34" charset="0"/>
              </a:rPr>
              <a:t>Controlling heavy rare earth element at grain boundary and the surface layer of the main phase grain.</a:t>
            </a:r>
            <a:endParaRPr lang="zh-CN" altLang="en-US" sz="2000" b="0" i="0" dirty="0">
              <a:solidFill>
                <a:srgbClr val="262626"/>
              </a:solidFill>
              <a:effectLst/>
              <a:latin typeface="Arial" pitchFamily="34" charset="0"/>
              <a:ea typeface="Microsoft YaHei" panose="020B0503020204020204" pitchFamily="34" charset="-122"/>
              <a:cs typeface="Arial" pitchFamily="34" charset="0"/>
            </a:endParaRPr>
          </a:p>
        </p:txBody>
      </p:sp>
      <p:sp>
        <p:nvSpPr>
          <p:cNvPr id="2" name="文本框 1">
            <a:extLst>
              <a:ext uri="{FF2B5EF4-FFF2-40B4-BE49-F238E27FC236}">
                <a16:creationId xmlns="" xmlns:a16="http://schemas.microsoft.com/office/drawing/2014/main" id="{DB80A6AA-6285-830A-345B-DD8B372D0CF2}"/>
              </a:ext>
            </a:extLst>
          </p:cNvPr>
          <p:cNvSpPr txBox="1"/>
          <p:nvPr/>
        </p:nvSpPr>
        <p:spPr>
          <a:xfrm>
            <a:off x="739823" y="5157192"/>
            <a:ext cx="10712353" cy="999011"/>
          </a:xfrm>
          <a:prstGeom prst="rect">
            <a:avLst/>
          </a:prstGeom>
          <a:solidFill>
            <a:srgbClr val="FFFF00"/>
          </a:solidFill>
          <a:ln>
            <a:solidFill>
              <a:schemeClr val="accent1"/>
            </a:solidFill>
          </a:ln>
        </p:spPr>
        <p:txBody>
          <a:bodyPr wrap="square" rtlCol="0" anchor="ctr" anchorCtr="0">
            <a:noAutofit/>
          </a:bodyPr>
          <a:lstStyle/>
          <a:p>
            <a:pPr algn="ctr"/>
            <a:r>
              <a:rPr lang="en-US" altLang="zh-CN" dirty="0" smtClean="0">
                <a:latin typeface="Arial" pitchFamily="34" charset="0"/>
                <a:cs typeface="Arial" pitchFamily="34" charset="0"/>
              </a:rPr>
              <a:t>The </a:t>
            </a:r>
            <a:r>
              <a:rPr lang="en-US" altLang="zh-CN" dirty="0" err="1" smtClean="0">
                <a:latin typeface="Arial" pitchFamily="34" charset="0"/>
                <a:cs typeface="Arial" pitchFamily="34" charset="0"/>
              </a:rPr>
              <a:t>coercivity</a:t>
            </a:r>
            <a:r>
              <a:rPr lang="en-US" altLang="zh-CN" dirty="0" smtClean="0">
                <a:latin typeface="Arial" pitchFamily="34" charset="0"/>
                <a:cs typeface="Arial" pitchFamily="34" charset="0"/>
              </a:rPr>
              <a:t> will increase by 2kOe if 1wt% of </a:t>
            </a:r>
            <a:r>
              <a:rPr lang="en-US" altLang="zh-CN" dirty="0" err="1" smtClean="0">
                <a:latin typeface="Arial" pitchFamily="34" charset="0"/>
                <a:cs typeface="Arial" pitchFamily="34" charset="0"/>
              </a:rPr>
              <a:t>Dy</a:t>
            </a:r>
            <a:r>
              <a:rPr lang="en-US" altLang="zh-CN" dirty="0" smtClean="0">
                <a:latin typeface="Arial" pitchFamily="34" charset="0"/>
                <a:cs typeface="Arial" pitchFamily="34" charset="0"/>
              </a:rPr>
              <a:t> is added and about 3kOe if the grain boundary is doped with 1wt% of Dy. Heavy rare earth demand will decline by one third in order to achieve the same increase of </a:t>
            </a:r>
            <a:r>
              <a:rPr lang="en-US" altLang="zh-CN" dirty="0" err="1" smtClean="0">
                <a:latin typeface="Arial" pitchFamily="34" charset="0"/>
                <a:cs typeface="Arial" pitchFamily="34" charset="0"/>
              </a:rPr>
              <a:t>coercivity</a:t>
            </a:r>
            <a:r>
              <a:rPr lang="en-US" altLang="zh-CN" dirty="0" smtClean="0">
                <a:latin typeface="Arial" pitchFamily="34" charset="0"/>
                <a:cs typeface="Arial" pitchFamily="34" charset="0"/>
              </a:rPr>
              <a:t>. </a:t>
            </a:r>
            <a:endParaRPr lang="zh-CN" altLang="zh-CN" dirty="0" smtClean="0">
              <a:latin typeface="Arial" pitchFamily="34" charset="0"/>
              <a:cs typeface="Arial" pitchFamily="34" charset="0"/>
            </a:endParaRPr>
          </a:p>
        </p:txBody>
      </p:sp>
      <p:pic>
        <p:nvPicPr>
          <p:cNvPr id="9" name="图片 8">
            <a:extLst>
              <a:ext uri="{FF2B5EF4-FFF2-40B4-BE49-F238E27FC236}">
                <a16:creationId xmlns="" xmlns:a16="http://schemas.microsoft.com/office/drawing/2014/main" id="{25ABB0E2-FE90-14B5-CDD1-72F3546E5B83}"/>
              </a:ext>
            </a:extLst>
          </p:cNvPr>
          <p:cNvPicPr>
            <a:picLocks noChangeAspect="1"/>
          </p:cNvPicPr>
          <p:nvPr/>
        </p:nvPicPr>
        <p:blipFill rotWithShape="1">
          <a:blip r:embed="rId2" cstate="print"/>
          <a:srcRect l="4932" r="49472"/>
          <a:stretch/>
        </p:blipFill>
        <p:spPr>
          <a:xfrm>
            <a:off x="1127449" y="1966054"/>
            <a:ext cx="3600400" cy="2495550"/>
          </a:xfrm>
          <a:prstGeom prst="rect">
            <a:avLst/>
          </a:prstGeom>
        </p:spPr>
      </p:pic>
      <p:sp>
        <p:nvSpPr>
          <p:cNvPr id="10" name="文本框 9">
            <a:extLst>
              <a:ext uri="{FF2B5EF4-FFF2-40B4-BE49-F238E27FC236}">
                <a16:creationId xmlns="" xmlns:a16="http://schemas.microsoft.com/office/drawing/2014/main" id="{21DD1632-E3F0-EE2A-F14D-BBE780C5E0B1}"/>
              </a:ext>
            </a:extLst>
          </p:cNvPr>
          <p:cNvSpPr txBox="1"/>
          <p:nvPr/>
        </p:nvSpPr>
        <p:spPr>
          <a:xfrm>
            <a:off x="1253462" y="4496062"/>
            <a:ext cx="3348373" cy="397886"/>
          </a:xfrm>
          <a:prstGeom prst="rect">
            <a:avLst/>
          </a:prstGeom>
          <a:noFill/>
        </p:spPr>
        <p:txBody>
          <a:bodyPr wrap="square" rtlCol="0">
            <a:noAutofit/>
          </a:bodyPr>
          <a:lstStyle/>
          <a:p>
            <a:pPr algn="ctr"/>
            <a:r>
              <a:rPr lang="en-US" altLang="zh-CN" sz="1400" dirty="0" smtClean="0">
                <a:solidFill>
                  <a:srgbClr val="262626"/>
                </a:solidFill>
                <a:latin typeface="Arial" pitchFamily="34" charset="0"/>
                <a:ea typeface="黑体" panose="02010609060101010101" pitchFamily="49" charset="-122"/>
                <a:cs typeface="Arial" pitchFamily="34" charset="0"/>
              </a:rPr>
              <a:t>Demagnetization curves of magnets with the addition of different amounts of Dy2O3</a:t>
            </a:r>
          </a:p>
        </p:txBody>
      </p:sp>
      <p:pic>
        <p:nvPicPr>
          <p:cNvPr id="12" name="图片 11">
            <a:extLst>
              <a:ext uri="{FF2B5EF4-FFF2-40B4-BE49-F238E27FC236}">
                <a16:creationId xmlns="" xmlns:a16="http://schemas.microsoft.com/office/drawing/2014/main" id="{E25B56D5-F0D4-A349-117E-A9CDE5F7D5CA}"/>
              </a:ext>
            </a:extLst>
          </p:cNvPr>
          <p:cNvPicPr>
            <a:picLocks noChangeAspect="1"/>
          </p:cNvPicPr>
          <p:nvPr/>
        </p:nvPicPr>
        <p:blipFill>
          <a:blip r:embed="rId3" cstate="print"/>
          <a:stretch>
            <a:fillRect/>
          </a:stretch>
        </p:blipFill>
        <p:spPr>
          <a:xfrm>
            <a:off x="5321414" y="1720740"/>
            <a:ext cx="5743137" cy="2706613"/>
          </a:xfrm>
          <a:prstGeom prst="rect">
            <a:avLst/>
          </a:prstGeom>
        </p:spPr>
      </p:pic>
      <p:sp>
        <p:nvSpPr>
          <p:cNvPr id="13" name="文本框 12">
            <a:extLst>
              <a:ext uri="{FF2B5EF4-FFF2-40B4-BE49-F238E27FC236}">
                <a16:creationId xmlns="" xmlns:a16="http://schemas.microsoft.com/office/drawing/2014/main" id="{2887E0A3-26B3-AB02-3C76-2167C7039C32}"/>
              </a:ext>
            </a:extLst>
          </p:cNvPr>
          <p:cNvSpPr txBox="1"/>
          <p:nvPr/>
        </p:nvSpPr>
        <p:spPr>
          <a:xfrm>
            <a:off x="5276160" y="4496062"/>
            <a:ext cx="6580480" cy="517114"/>
          </a:xfrm>
          <a:prstGeom prst="rect">
            <a:avLst/>
          </a:prstGeom>
          <a:noFill/>
        </p:spPr>
        <p:txBody>
          <a:bodyPr wrap="square" rtlCol="0">
            <a:noAutofit/>
          </a:bodyPr>
          <a:lstStyle/>
          <a:p>
            <a:pPr algn="ctr"/>
            <a:r>
              <a:rPr lang="en-US" altLang="zh-CN" sz="1400" dirty="0" smtClean="0">
                <a:solidFill>
                  <a:srgbClr val="262626"/>
                </a:solidFill>
                <a:latin typeface="Arial" pitchFamily="34" charset="0"/>
                <a:ea typeface="黑体" panose="02010609060101010101" pitchFamily="49" charset="-122"/>
                <a:cs typeface="Arial" pitchFamily="34" charset="0"/>
              </a:rPr>
              <a:t>Backscatter scanning electron microscopy images and elemental distribution graphs of magnets with Dy2O3 mass fractions of 0% (a, d), 2% (b, e) and 4% (c, f) respectively</a:t>
            </a:r>
          </a:p>
        </p:txBody>
      </p:sp>
    </p:spTree>
    <p:extLst>
      <p:ext uri="{BB962C8B-B14F-4D97-AF65-F5344CB8AC3E}">
        <p14:creationId xmlns:p14="http://schemas.microsoft.com/office/powerpoint/2010/main" xmlns="" val="367924577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3">
            <a:extLst>
              <a:ext uri="{FF2B5EF4-FFF2-40B4-BE49-F238E27FC236}">
                <a16:creationId xmlns="" xmlns:a16="http://schemas.microsoft.com/office/drawing/2014/main" id="{8B27F926-FFB7-A299-BF6F-6596AC936589}"/>
              </a:ext>
            </a:extLst>
          </p:cNvPr>
          <p:cNvSpPr>
            <a:spLocks noGrp="1"/>
          </p:cNvSpPr>
          <p:nvPr>
            <p:ph type="title"/>
          </p:nvPr>
        </p:nvSpPr>
        <p:spPr>
          <a:xfrm>
            <a:off x="479376" y="165196"/>
            <a:ext cx="10972800" cy="538284"/>
          </a:xfrm>
          <a:prstGeom prst="rect">
            <a:avLst/>
          </a:prstGeom>
        </p:spPr>
        <p:txBody>
          <a:bodyPr/>
          <a:lstStyle/>
          <a:p>
            <a:r>
              <a:rPr lang="en-US" altLang="zh-CN" sz="1800" dirty="0" smtClean="0">
                <a:latin typeface="Arial" pitchFamily="34" charset="0"/>
                <a:cs typeface="Arial" pitchFamily="34" charset="0"/>
              </a:rPr>
              <a:t>2. Technology status quo—</a:t>
            </a:r>
            <a:r>
              <a:rPr lang="en-US" altLang="zh-CN" sz="1800" dirty="0" smtClean="0">
                <a:solidFill>
                  <a:srgbClr val="FF0000"/>
                </a:solidFill>
                <a:latin typeface="Arial" pitchFamily="34" charset="0"/>
                <a:cs typeface="Arial" pitchFamily="34" charset="0"/>
              </a:rPr>
              <a:t>efficiency improvement technology for heavy rare earth</a:t>
            </a:r>
            <a:endParaRPr lang="zh-CN" altLang="en-US" sz="1800" dirty="0">
              <a:solidFill>
                <a:srgbClr val="FF0000"/>
              </a:solidFill>
              <a:latin typeface="Arial" pitchFamily="34" charset="0"/>
              <a:cs typeface="Arial" pitchFamily="34" charset="0"/>
            </a:endParaRPr>
          </a:p>
        </p:txBody>
      </p:sp>
      <p:sp>
        <p:nvSpPr>
          <p:cNvPr id="40" name="文本框 39">
            <a:extLst>
              <a:ext uri="{FF2B5EF4-FFF2-40B4-BE49-F238E27FC236}">
                <a16:creationId xmlns="" xmlns:a16="http://schemas.microsoft.com/office/drawing/2014/main" id="{FDA4A42D-66EA-E4A4-F77B-5C36E8B267D4}"/>
              </a:ext>
            </a:extLst>
          </p:cNvPr>
          <p:cNvSpPr txBox="1"/>
          <p:nvPr/>
        </p:nvSpPr>
        <p:spPr>
          <a:xfrm>
            <a:off x="739822" y="1066979"/>
            <a:ext cx="10972802" cy="538284"/>
          </a:xfrm>
          <a:prstGeom prst="rect">
            <a:avLst/>
          </a:prstGeom>
          <a:solidFill>
            <a:schemeClr val="tx2">
              <a:lumMod val="20000"/>
              <a:lumOff val="80000"/>
            </a:schemeClr>
          </a:solidFill>
        </p:spPr>
        <p:txBody>
          <a:bodyPr wrap="none" rtlCol="0" anchor="ctr" anchorCtr="0">
            <a:noAutofit/>
          </a:bodyPr>
          <a:lstStyle/>
          <a:p>
            <a:r>
              <a:rPr lang="en-US" altLang="zh-CN" sz="1400" b="1" dirty="0" smtClean="0">
                <a:solidFill>
                  <a:srgbClr val="FF0000"/>
                </a:solidFill>
                <a:latin typeface="Arial" pitchFamily="34" charset="0"/>
                <a:cs typeface="Arial" pitchFamily="34" charset="0"/>
              </a:rPr>
              <a:t>Grain boundary diffusion technology: </a:t>
            </a:r>
            <a:r>
              <a:rPr lang="en-US" altLang="zh-CN" sz="1400" dirty="0" smtClean="0">
                <a:latin typeface="Arial" pitchFamily="34" charset="0"/>
                <a:cs typeface="Arial" pitchFamily="34" charset="0"/>
              </a:rPr>
              <a:t>Controlling heavy rare earth element at grain boundary and the surface layer of the main phase grain.</a:t>
            </a:r>
            <a:endParaRPr lang="zh-CN" altLang="zh-CN" sz="1400" dirty="0">
              <a:latin typeface="Arial" pitchFamily="34" charset="0"/>
              <a:cs typeface="Arial" pitchFamily="34" charset="0"/>
            </a:endParaRPr>
          </a:p>
        </p:txBody>
      </p:sp>
      <p:pic>
        <p:nvPicPr>
          <p:cNvPr id="2" name="图片 1">
            <a:extLst>
              <a:ext uri="{FF2B5EF4-FFF2-40B4-BE49-F238E27FC236}">
                <a16:creationId xmlns="" xmlns:a16="http://schemas.microsoft.com/office/drawing/2014/main" id="{E3D15C8C-8C75-1A31-7BCE-C57CCAF768B1}"/>
              </a:ext>
            </a:extLst>
          </p:cNvPr>
          <p:cNvPicPr>
            <a:picLocks noChangeAspect="1"/>
          </p:cNvPicPr>
          <p:nvPr/>
        </p:nvPicPr>
        <p:blipFill>
          <a:blip r:embed="rId2" cstate="print"/>
          <a:stretch>
            <a:fillRect/>
          </a:stretch>
        </p:blipFill>
        <p:spPr>
          <a:xfrm>
            <a:off x="1847528" y="1844824"/>
            <a:ext cx="8496944" cy="2989328"/>
          </a:xfrm>
          <a:prstGeom prst="rect">
            <a:avLst/>
          </a:prstGeom>
          <a:solidFill>
            <a:schemeClr val="bg1"/>
          </a:solidFill>
        </p:spPr>
      </p:pic>
      <p:sp>
        <p:nvSpPr>
          <p:cNvPr id="3" name="文本框 2">
            <a:extLst>
              <a:ext uri="{FF2B5EF4-FFF2-40B4-BE49-F238E27FC236}">
                <a16:creationId xmlns="" xmlns:a16="http://schemas.microsoft.com/office/drawing/2014/main" id="{1BA965A4-1A29-CD34-61BD-6939A7797BB4}"/>
              </a:ext>
            </a:extLst>
          </p:cNvPr>
          <p:cNvSpPr txBox="1"/>
          <p:nvPr/>
        </p:nvSpPr>
        <p:spPr>
          <a:xfrm>
            <a:off x="695400" y="5157192"/>
            <a:ext cx="10712353" cy="999011"/>
          </a:xfrm>
          <a:prstGeom prst="rect">
            <a:avLst/>
          </a:prstGeom>
          <a:solidFill>
            <a:srgbClr val="FFFF00"/>
          </a:solidFill>
          <a:ln>
            <a:solidFill>
              <a:schemeClr val="accent1"/>
            </a:solidFill>
          </a:ln>
        </p:spPr>
        <p:txBody>
          <a:bodyPr wrap="square" rtlCol="0" anchor="ctr" anchorCtr="0">
            <a:noAutofit/>
          </a:bodyPr>
          <a:lstStyle/>
          <a:p>
            <a:pPr algn="ctr"/>
            <a:r>
              <a:rPr lang="en-US" altLang="zh-CN" b="1" dirty="0" smtClean="0">
                <a:latin typeface="Arial" pitchFamily="34" charset="0"/>
                <a:cs typeface="Arial" pitchFamily="34" charset="0"/>
              </a:rPr>
              <a:t>The </a:t>
            </a:r>
            <a:r>
              <a:rPr lang="en-US" altLang="zh-CN" b="1" dirty="0" err="1" smtClean="0">
                <a:latin typeface="Arial" pitchFamily="34" charset="0"/>
                <a:cs typeface="Arial" pitchFamily="34" charset="0"/>
              </a:rPr>
              <a:t>coercivity</a:t>
            </a:r>
            <a:r>
              <a:rPr lang="en-US" altLang="zh-CN" b="1" dirty="0" smtClean="0">
                <a:latin typeface="Arial" pitchFamily="34" charset="0"/>
                <a:cs typeface="Arial" pitchFamily="34" charset="0"/>
              </a:rPr>
              <a:t> will increase by 2kOe if 1wt% of </a:t>
            </a:r>
            <a:r>
              <a:rPr lang="en-US" altLang="zh-CN" b="1" dirty="0" err="1" smtClean="0">
                <a:latin typeface="Arial" pitchFamily="34" charset="0"/>
                <a:cs typeface="Arial" pitchFamily="34" charset="0"/>
              </a:rPr>
              <a:t>Dy</a:t>
            </a:r>
            <a:r>
              <a:rPr lang="en-US" altLang="zh-CN" b="1" dirty="0" smtClean="0">
                <a:latin typeface="Arial" pitchFamily="34" charset="0"/>
                <a:cs typeface="Arial" pitchFamily="34" charset="0"/>
              </a:rPr>
              <a:t> is added; the </a:t>
            </a:r>
            <a:r>
              <a:rPr lang="en-US" altLang="zh-CN" b="1" dirty="0" err="1" smtClean="0">
                <a:latin typeface="Arial" pitchFamily="34" charset="0"/>
                <a:cs typeface="Arial" pitchFamily="34" charset="0"/>
              </a:rPr>
              <a:t>coercivity</a:t>
            </a:r>
            <a:r>
              <a:rPr lang="en-US" altLang="zh-CN" b="1" dirty="0" smtClean="0">
                <a:latin typeface="Arial" pitchFamily="34" charset="0"/>
                <a:cs typeface="Arial" pitchFamily="34" charset="0"/>
              </a:rPr>
              <a:t> will increase by about 6kOe if the grain boundary diffuses by 0.5wt% of Dy. Heavy rare earth demand will decline by five sixth in order to achieve the same increase of </a:t>
            </a:r>
            <a:r>
              <a:rPr lang="en-US" altLang="zh-CN" b="1" dirty="0" err="1" smtClean="0">
                <a:latin typeface="Arial" pitchFamily="34" charset="0"/>
                <a:cs typeface="Arial" pitchFamily="34" charset="0"/>
              </a:rPr>
              <a:t>coercivity</a:t>
            </a:r>
            <a:r>
              <a:rPr lang="en-US" altLang="zh-CN" b="1" dirty="0" smtClean="0">
                <a:latin typeface="Arial" pitchFamily="34" charset="0"/>
                <a:cs typeface="Arial" pitchFamily="34" charset="0"/>
              </a:rPr>
              <a:t>. </a:t>
            </a:r>
            <a:endParaRPr lang="zh-CN" altLang="zh-CN" b="1" dirty="0">
              <a:latin typeface="Arial" pitchFamily="34" charset="0"/>
              <a:cs typeface="Arial" pitchFamily="34" charset="0"/>
            </a:endParaRPr>
          </a:p>
        </p:txBody>
      </p:sp>
      <p:sp>
        <p:nvSpPr>
          <p:cNvPr id="6" name="TextBox 5"/>
          <p:cNvSpPr txBox="1"/>
          <p:nvPr/>
        </p:nvSpPr>
        <p:spPr>
          <a:xfrm>
            <a:off x="2063552" y="4437112"/>
            <a:ext cx="914400" cy="914400"/>
          </a:xfrm>
          <a:prstGeom prst="rect">
            <a:avLst/>
          </a:prstGeom>
          <a:solidFill>
            <a:schemeClr val="bg1"/>
          </a:solidFill>
        </p:spPr>
        <p:txBody>
          <a:bodyPr wrap="none" rtlCol="0">
            <a:noAutofit/>
          </a:bodyPr>
          <a:lstStyle/>
          <a:p>
            <a:r>
              <a:rPr lang="en-US" altLang="zh-CN" sz="2000" dirty="0" smtClean="0"/>
              <a:t>Diffusion source</a:t>
            </a:r>
            <a:endParaRPr lang="zh-CN" altLang="en-US" sz="2000" b="0" i="0" dirty="0" smtClean="0">
              <a:solidFill>
                <a:srgbClr val="262626"/>
              </a:solidFill>
              <a:effectLst/>
              <a:latin typeface="Microsoft YaHei" panose="020B0503020204020204" pitchFamily="34" charset="-122"/>
              <a:ea typeface="Microsoft YaHei" panose="020B0503020204020204" pitchFamily="34" charset="-122"/>
            </a:endParaRPr>
          </a:p>
        </p:txBody>
      </p:sp>
      <p:sp>
        <p:nvSpPr>
          <p:cNvPr id="7" name="TextBox 6"/>
          <p:cNvSpPr txBox="1"/>
          <p:nvPr/>
        </p:nvSpPr>
        <p:spPr>
          <a:xfrm>
            <a:off x="4223792" y="4437112"/>
            <a:ext cx="1656184" cy="914400"/>
          </a:xfrm>
          <a:prstGeom prst="rect">
            <a:avLst/>
          </a:prstGeom>
          <a:solidFill>
            <a:schemeClr val="bg1"/>
          </a:solidFill>
        </p:spPr>
        <p:txBody>
          <a:bodyPr wrap="none" rtlCol="0">
            <a:noAutofit/>
          </a:bodyPr>
          <a:lstStyle/>
          <a:p>
            <a:r>
              <a:rPr lang="en-US" altLang="zh-CN" sz="2000" dirty="0" smtClean="0">
                <a:solidFill>
                  <a:srgbClr val="262626"/>
                </a:solidFill>
                <a:latin typeface="Arial" pitchFamily="34" charset="0"/>
                <a:ea typeface="Microsoft YaHei" panose="020B0503020204020204" pitchFamily="34" charset="-122"/>
                <a:cs typeface="Arial" pitchFamily="34" charset="0"/>
              </a:rPr>
              <a:t>Matrix material</a:t>
            </a:r>
            <a:endParaRPr lang="zh-CN" altLang="en-US" sz="2000" b="0" i="0" dirty="0" smtClean="0">
              <a:solidFill>
                <a:srgbClr val="262626"/>
              </a:solidFill>
              <a:effectLst/>
              <a:latin typeface="Arial" pitchFamily="34" charset="0"/>
              <a:ea typeface="Microsoft YaHei" panose="020B0503020204020204" pitchFamily="34" charset="-122"/>
              <a:cs typeface="Arial" pitchFamily="34" charset="0"/>
            </a:endParaRPr>
          </a:p>
        </p:txBody>
      </p:sp>
      <p:sp>
        <p:nvSpPr>
          <p:cNvPr id="8" name="TextBox 7"/>
          <p:cNvSpPr txBox="1"/>
          <p:nvPr/>
        </p:nvSpPr>
        <p:spPr>
          <a:xfrm>
            <a:off x="6384032" y="4437112"/>
            <a:ext cx="2448272" cy="648072"/>
          </a:xfrm>
          <a:prstGeom prst="rect">
            <a:avLst/>
          </a:prstGeom>
          <a:solidFill>
            <a:schemeClr val="bg1"/>
          </a:solidFill>
          <a:ln>
            <a:solidFill>
              <a:schemeClr val="accent1"/>
            </a:solidFill>
          </a:ln>
        </p:spPr>
        <p:txBody>
          <a:bodyPr wrap="none" rtlCol="0">
            <a:noAutofit/>
          </a:bodyPr>
          <a:lstStyle/>
          <a:p>
            <a:r>
              <a:rPr lang="en-US" altLang="zh-CN" sz="2000" dirty="0" smtClean="0">
                <a:solidFill>
                  <a:srgbClr val="262626"/>
                </a:solidFill>
                <a:latin typeface="Arial" pitchFamily="34" charset="0"/>
                <a:ea typeface="Microsoft YaHei" panose="020B0503020204020204" pitchFamily="34" charset="-122"/>
                <a:cs typeface="Arial" pitchFamily="34" charset="0"/>
              </a:rPr>
              <a:t>High-temperature </a:t>
            </a:r>
          </a:p>
          <a:p>
            <a:r>
              <a:rPr lang="en-US" altLang="zh-CN" sz="2000" dirty="0" smtClean="0">
                <a:solidFill>
                  <a:srgbClr val="262626"/>
                </a:solidFill>
                <a:latin typeface="Arial" pitchFamily="34" charset="0"/>
                <a:ea typeface="Microsoft YaHei" panose="020B0503020204020204" pitchFamily="34" charset="-122"/>
                <a:cs typeface="Arial" pitchFamily="34" charset="0"/>
              </a:rPr>
              <a:t>diffusion</a:t>
            </a:r>
            <a:endParaRPr lang="zh-CN" altLang="en-US" sz="2000" b="0" i="0" dirty="0" smtClean="0">
              <a:solidFill>
                <a:srgbClr val="262626"/>
              </a:solidFill>
              <a:effectLst/>
              <a:latin typeface="Arial" pitchFamily="34" charset="0"/>
              <a:ea typeface="Microsoft YaHei" panose="020B0503020204020204" pitchFamily="34" charset="-122"/>
              <a:cs typeface="Arial" pitchFamily="34" charset="0"/>
            </a:endParaRPr>
          </a:p>
        </p:txBody>
      </p:sp>
      <p:sp>
        <p:nvSpPr>
          <p:cNvPr id="9" name="TextBox 8"/>
          <p:cNvSpPr txBox="1"/>
          <p:nvPr/>
        </p:nvSpPr>
        <p:spPr>
          <a:xfrm>
            <a:off x="8904312" y="4365104"/>
            <a:ext cx="1728192" cy="914400"/>
          </a:xfrm>
          <a:prstGeom prst="rect">
            <a:avLst/>
          </a:prstGeom>
          <a:solidFill>
            <a:schemeClr val="bg1"/>
          </a:solidFill>
        </p:spPr>
        <p:txBody>
          <a:bodyPr wrap="none" rtlCol="0">
            <a:noAutofit/>
          </a:bodyPr>
          <a:lstStyle/>
          <a:p>
            <a:pPr algn="l"/>
            <a:r>
              <a:rPr lang="en-US" altLang="zh-CN" sz="2000" b="0" i="0" dirty="0" smtClean="0">
                <a:solidFill>
                  <a:srgbClr val="262626"/>
                </a:solidFill>
                <a:effectLst/>
                <a:latin typeface="Arial" pitchFamily="34" charset="0"/>
                <a:ea typeface="Microsoft YaHei" panose="020B0503020204020204" pitchFamily="34" charset="-122"/>
                <a:cs typeface="Arial" pitchFamily="34" charset="0"/>
              </a:rPr>
              <a:t>Final product</a:t>
            </a:r>
            <a:endParaRPr lang="zh-CN" altLang="en-US" sz="2000" b="0" i="0" dirty="0" smtClean="0">
              <a:solidFill>
                <a:srgbClr val="262626"/>
              </a:solidFill>
              <a:effectLst/>
              <a:latin typeface="Arial" pitchFamily="34" charset="0"/>
              <a:ea typeface="Microsoft YaHei" panose="020B0503020204020204" pitchFamily="34" charset="-122"/>
              <a:cs typeface="Arial" pitchFamily="34" charset="0"/>
            </a:endParaRPr>
          </a:p>
        </p:txBody>
      </p:sp>
    </p:spTree>
    <p:extLst>
      <p:ext uri="{BB962C8B-B14F-4D97-AF65-F5344CB8AC3E}">
        <p14:creationId xmlns:p14="http://schemas.microsoft.com/office/powerpoint/2010/main" xmlns="" val="3300291444"/>
      </p:ext>
    </p:extLst>
  </p:cSld>
  <p:clrMapOvr>
    <a:masterClrMapping/>
  </p:clrMapOvr>
  <mc:AlternateContent xmlns:mc="http://schemas.openxmlformats.org/markup-compatibility/2006">
    <mc:Choice xmlns:p14="http://schemas.microsoft.com/office/powerpoint/2010/main" xmlns="" Requires="p14">
      <p:transition spd="slow" p14:dur="2000" advTm="5213"/>
    </mc:Choice>
    <mc:Fallback>
      <p:transition spd="slow" advTm="521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3">
            <a:extLst>
              <a:ext uri="{FF2B5EF4-FFF2-40B4-BE49-F238E27FC236}">
                <a16:creationId xmlns="" xmlns:a16="http://schemas.microsoft.com/office/drawing/2014/main" id="{8B27F926-FFB7-A299-BF6F-6596AC936589}"/>
              </a:ext>
            </a:extLst>
          </p:cNvPr>
          <p:cNvSpPr>
            <a:spLocks noGrp="1"/>
          </p:cNvSpPr>
          <p:nvPr>
            <p:ph type="title"/>
          </p:nvPr>
        </p:nvSpPr>
        <p:spPr>
          <a:xfrm>
            <a:off x="479376" y="165196"/>
            <a:ext cx="10972800" cy="538284"/>
          </a:xfrm>
          <a:prstGeom prst="rect">
            <a:avLst/>
          </a:prstGeom>
        </p:spPr>
        <p:txBody>
          <a:bodyPr/>
          <a:lstStyle/>
          <a:p>
            <a:r>
              <a:rPr lang="en-US" altLang="zh-CN" sz="1800" dirty="0" smtClean="0">
                <a:latin typeface="Arial" pitchFamily="34" charset="0"/>
                <a:cs typeface="Arial" pitchFamily="34" charset="0"/>
              </a:rPr>
              <a:t>2. Technology status quo—</a:t>
            </a:r>
            <a:r>
              <a:rPr lang="en-US" altLang="zh-CN" sz="1800" dirty="0" smtClean="0">
                <a:solidFill>
                  <a:srgbClr val="FF0000"/>
                </a:solidFill>
                <a:latin typeface="Arial" pitchFamily="34" charset="0"/>
                <a:cs typeface="Arial" pitchFamily="34" charset="0"/>
              </a:rPr>
              <a:t>efficiency improvement technology for heavy rare earth</a:t>
            </a:r>
            <a:endParaRPr lang="zh-CN" altLang="en-US" sz="1800" dirty="0">
              <a:solidFill>
                <a:srgbClr val="FF0000"/>
              </a:solidFill>
              <a:latin typeface="Arial" pitchFamily="34" charset="0"/>
              <a:cs typeface="Arial" pitchFamily="34" charset="0"/>
            </a:endParaRPr>
          </a:p>
        </p:txBody>
      </p:sp>
      <p:sp>
        <p:nvSpPr>
          <p:cNvPr id="40" name="文本框 39">
            <a:extLst>
              <a:ext uri="{FF2B5EF4-FFF2-40B4-BE49-F238E27FC236}">
                <a16:creationId xmlns="" xmlns:a16="http://schemas.microsoft.com/office/drawing/2014/main" id="{FDA4A42D-66EA-E4A4-F77B-5C36E8B267D4}"/>
              </a:ext>
            </a:extLst>
          </p:cNvPr>
          <p:cNvSpPr txBox="1"/>
          <p:nvPr/>
        </p:nvSpPr>
        <p:spPr>
          <a:xfrm>
            <a:off x="739822" y="1066979"/>
            <a:ext cx="11260834" cy="538284"/>
          </a:xfrm>
          <a:prstGeom prst="rect">
            <a:avLst/>
          </a:prstGeom>
          <a:solidFill>
            <a:schemeClr val="tx2">
              <a:lumMod val="20000"/>
              <a:lumOff val="80000"/>
            </a:schemeClr>
          </a:solidFill>
        </p:spPr>
        <p:txBody>
          <a:bodyPr wrap="none" rtlCol="0" anchor="ctr" anchorCtr="0">
            <a:noAutofit/>
          </a:bodyPr>
          <a:lstStyle/>
          <a:p>
            <a:r>
              <a:rPr lang="en-US" altLang="zh-CN" sz="1400" b="1" dirty="0" smtClean="0">
                <a:solidFill>
                  <a:srgbClr val="FF0000"/>
                </a:solidFill>
                <a:latin typeface="Arial" pitchFamily="34" charset="0"/>
                <a:cs typeface="Arial" pitchFamily="34" charset="0"/>
              </a:rPr>
              <a:t>Grain boundary diffusion technology: </a:t>
            </a:r>
            <a:r>
              <a:rPr lang="en-US" altLang="zh-CN" sz="1400" dirty="0" smtClean="0">
                <a:latin typeface="Arial" pitchFamily="34" charset="0"/>
                <a:cs typeface="Arial" pitchFamily="34" charset="0"/>
              </a:rPr>
              <a:t>Controlling heavy rare earth element at grain boundary and the surface layer of the main phase grain.</a:t>
            </a:r>
            <a:endParaRPr lang="zh-CN" altLang="zh-CN" sz="1400" dirty="0">
              <a:latin typeface="Arial" pitchFamily="34" charset="0"/>
              <a:cs typeface="Arial" pitchFamily="34" charset="0"/>
            </a:endParaRPr>
          </a:p>
        </p:txBody>
      </p:sp>
      <p:pic>
        <p:nvPicPr>
          <p:cNvPr id="4" name="图片 3">
            <a:extLst>
              <a:ext uri="{FF2B5EF4-FFF2-40B4-BE49-F238E27FC236}">
                <a16:creationId xmlns="" xmlns:a16="http://schemas.microsoft.com/office/drawing/2014/main" id="{35CEF365-E23F-073A-D26E-FDB4A5101605}"/>
              </a:ext>
            </a:extLst>
          </p:cNvPr>
          <p:cNvPicPr>
            <a:picLocks noChangeAspect="1"/>
          </p:cNvPicPr>
          <p:nvPr/>
        </p:nvPicPr>
        <p:blipFill>
          <a:blip r:embed="rId2" cstate="print"/>
          <a:stretch>
            <a:fillRect/>
          </a:stretch>
        </p:blipFill>
        <p:spPr>
          <a:xfrm>
            <a:off x="739822" y="1844824"/>
            <a:ext cx="7255917" cy="3708240"/>
          </a:xfrm>
          <a:prstGeom prst="rect">
            <a:avLst/>
          </a:prstGeom>
        </p:spPr>
      </p:pic>
      <p:sp>
        <p:nvSpPr>
          <p:cNvPr id="5" name="文本框 4">
            <a:extLst>
              <a:ext uri="{FF2B5EF4-FFF2-40B4-BE49-F238E27FC236}">
                <a16:creationId xmlns="" xmlns:a16="http://schemas.microsoft.com/office/drawing/2014/main" id="{BA07CD15-63BD-9998-2D5D-41A399B5EDD2}"/>
              </a:ext>
            </a:extLst>
          </p:cNvPr>
          <p:cNvSpPr txBox="1"/>
          <p:nvPr/>
        </p:nvSpPr>
        <p:spPr>
          <a:xfrm>
            <a:off x="739822" y="5661248"/>
            <a:ext cx="7255916" cy="397886"/>
          </a:xfrm>
          <a:prstGeom prst="rect">
            <a:avLst/>
          </a:prstGeom>
          <a:noFill/>
        </p:spPr>
        <p:txBody>
          <a:bodyPr wrap="square" rtlCol="0">
            <a:noAutofit/>
          </a:bodyPr>
          <a:lstStyle/>
          <a:p>
            <a:pPr algn="ctr"/>
            <a:r>
              <a:rPr lang="en-US" altLang="zh-CN" sz="1400" dirty="0" smtClean="0">
                <a:latin typeface="Arial" pitchFamily="34" charset="0"/>
                <a:cs typeface="Arial" pitchFamily="34" charset="0"/>
              </a:rPr>
              <a:t>EPMA images of </a:t>
            </a:r>
            <a:r>
              <a:rPr lang="en-US" altLang="zh-CN" sz="1400" dirty="0" err="1" smtClean="0">
                <a:latin typeface="Arial" pitchFamily="34" charset="0"/>
                <a:cs typeface="Arial" pitchFamily="34" charset="0"/>
              </a:rPr>
              <a:t>Nd</a:t>
            </a:r>
            <a:r>
              <a:rPr lang="en-US" altLang="zh-CN" sz="1400" dirty="0" smtClean="0">
                <a:latin typeface="Arial" pitchFamily="34" charset="0"/>
                <a:cs typeface="Arial" pitchFamily="34" charset="0"/>
              </a:rPr>
              <a:t> and Tb elements in magneto-controlled sputter deposition Tb magnet: (a) is before diffusion and (b) is after diffusion</a:t>
            </a:r>
            <a:endParaRPr lang="zh-CN" altLang="en-US" sz="1400" b="0" i="0" dirty="0">
              <a:solidFill>
                <a:srgbClr val="262626"/>
              </a:solidFill>
              <a:effectLst/>
              <a:latin typeface="Arial" pitchFamily="34" charset="0"/>
              <a:ea typeface="黑体" panose="02010609060101010101" pitchFamily="49" charset="-122"/>
              <a:cs typeface="Arial" pitchFamily="34" charset="0"/>
            </a:endParaRPr>
          </a:p>
        </p:txBody>
      </p:sp>
      <p:sp>
        <p:nvSpPr>
          <p:cNvPr id="6" name="文本框 5">
            <a:extLst>
              <a:ext uri="{FF2B5EF4-FFF2-40B4-BE49-F238E27FC236}">
                <a16:creationId xmlns="" xmlns:a16="http://schemas.microsoft.com/office/drawing/2014/main" id="{E1AFBB9F-FFE5-8D5B-C285-41F1A270A914}"/>
              </a:ext>
            </a:extLst>
          </p:cNvPr>
          <p:cNvSpPr txBox="1"/>
          <p:nvPr/>
        </p:nvSpPr>
        <p:spPr>
          <a:xfrm>
            <a:off x="8328248" y="2132856"/>
            <a:ext cx="3384376" cy="2952328"/>
          </a:xfrm>
          <a:prstGeom prst="rect">
            <a:avLst/>
          </a:prstGeom>
          <a:noFill/>
        </p:spPr>
        <p:txBody>
          <a:bodyPr wrap="square" rtlCol="0">
            <a:noAutofit/>
          </a:bodyPr>
          <a:lstStyle/>
          <a:p>
            <a:pPr algn="just">
              <a:lnSpc>
                <a:spcPct val="150000"/>
              </a:lnSpc>
            </a:pPr>
            <a:r>
              <a:rPr lang="en-US" altLang="zh-CN" sz="1400" b="1" dirty="0" smtClean="0">
                <a:solidFill>
                  <a:srgbClr val="FF0000"/>
                </a:solidFill>
                <a:latin typeface="Arial" pitchFamily="34" charset="0"/>
                <a:ea typeface="Microsoft YaHei" panose="020B0503020204020204" pitchFamily="34" charset="-122"/>
                <a:cs typeface="Arial" pitchFamily="34" charset="0"/>
              </a:rPr>
              <a:t>Adhesion mode </a:t>
            </a:r>
            <a:r>
              <a:rPr lang="en-US" altLang="zh-CN" sz="1400" dirty="0" smtClean="0">
                <a:solidFill>
                  <a:srgbClr val="262626"/>
                </a:solidFill>
                <a:latin typeface="Arial" pitchFamily="34" charset="0"/>
                <a:ea typeface="Microsoft YaHei" panose="020B0503020204020204" pitchFamily="34" charset="-122"/>
                <a:cs typeface="Arial" pitchFamily="34" charset="0"/>
              </a:rPr>
              <a:t>of diffusion sources and substrates: coating, spraying, magneto-controlled sputter coating, screen printing, etc.</a:t>
            </a:r>
          </a:p>
          <a:p>
            <a:pPr algn="just">
              <a:lnSpc>
                <a:spcPct val="150000"/>
              </a:lnSpc>
            </a:pPr>
            <a:endParaRPr lang="en-US" altLang="zh-CN" sz="2000" dirty="0">
              <a:solidFill>
                <a:srgbClr val="262626"/>
              </a:solidFill>
              <a:latin typeface="Arial" pitchFamily="34" charset="0"/>
              <a:ea typeface="Microsoft YaHei" panose="020B0503020204020204" pitchFamily="34" charset="-122"/>
              <a:cs typeface="Arial" pitchFamily="34" charset="0"/>
            </a:endParaRPr>
          </a:p>
          <a:p>
            <a:pPr algn="just">
              <a:lnSpc>
                <a:spcPct val="150000"/>
              </a:lnSpc>
            </a:pPr>
            <a:r>
              <a:rPr lang="en-US" altLang="zh-CN" sz="1400" b="1" dirty="0" smtClean="0">
                <a:solidFill>
                  <a:srgbClr val="FF0000"/>
                </a:solidFill>
                <a:latin typeface="Arial" pitchFamily="34" charset="0"/>
                <a:ea typeface="Microsoft YaHei" panose="020B0503020204020204" pitchFamily="34" charset="-122"/>
                <a:cs typeface="Arial" pitchFamily="34" charset="0"/>
              </a:rPr>
              <a:t>Diffusion sources: </a:t>
            </a:r>
            <a:r>
              <a:rPr lang="en-US" altLang="zh-CN" sz="1400" dirty="0" err="1" smtClean="0">
                <a:latin typeface="Arial" pitchFamily="34" charset="0"/>
                <a:ea typeface="Microsoft YaHei" panose="020B0503020204020204" pitchFamily="34" charset="-122"/>
                <a:cs typeface="Arial" pitchFamily="34" charset="0"/>
              </a:rPr>
              <a:t>Dy</a:t>
            </a:r>
            <a:r>
              <a:rPr lang="en-US" altLang="zh-CN" sz="1400" dirty="0" smtClean="0">
                <a:latin typeface="Arial" pitchFamily="34" charset="0"/>
                <a:ea typeface="Microsoft YaHei" panose="020B0503020204020204" pitchFamily="34" charset="-122"/>
                <a:cs typeface="Arial" pitchFamily="34" charset="0"/>
              </a:rPr>
              <a:t> and Tb metals; </a:t>
            </a:r>
            <a:r>
              <a:rPr lang="en-US" altLang="zh-CN" sz="1400" dirty="0" err="1" smtClean="0">
                <a:latin typeface="Arial" pitchFamily="34" charset="0"/>
                <a:ea typeface="Microsoft YaHei" panose="020B0503020204020204" pitchFamily="34" charset="-122"/>
                <a:cs typeface="Arial" pitchFamily="34" charset="0"/>
              </a:rPr>
              <a:t>Dy</a:t>
            </a:r>
            <a:r>
              <a:rPr lang="en-US" altLang="zh-CN" sz="1400" dirty="0" smtClean="0">
                <a:latin typeface="Arial" pitchFamily="34" charset="0"/>
                <a:ea typeface="Microsoft YaHei" panose="020B0503020204020204" pitchFamily="34" charset="-122"/>
                <a:cs typeface="Arial" pitchFamily="34" charset="0"/>
              </a:rPr>
              <a:t> and Tb compounds; </a:t>
            </a:r>
            <a:r>
              <a:rPr lang="en-US" altLang="zh-CN" sz="1400" dirty="0" err="1" smtClean="0">
                <a:latin typeface="Arial" pitchFamily="34" charset="0"/>
                <a:ea typeface="Microsoft YaHei" panose="020B0503020204020204" pitchFamily="34" charset="-122"/>
                <a:cs typeface="Arial" pitchFamily="34" charset="0"/>
              </a:rPr>
              <a:t>Dy</a:t>
            </a:r>
            <a:r>
              <a:rPr lang="en-US" altLang="zh-CN" sz="1400" dirty="0" smtClean="0">
                <a:latin typeface="Arial" pitchFamily="34" charset="0"/>
                <a:ea typeface="Microsoft YaHei" panose="020B0503020204020204" pitchFamily="34" charset="-122"/>
                <a:cs typeface="Arial" pitchFamily="34" charset="0"/>
              </a:rPr>
              <a:t> and Tb alloys.</a:t>
            </a:r>
          </a:p>
        </p:txBody>
      </p:sp>
    </p:spTree>
    <p:extLst>
      <p:ext uri="{BB962C8B-B14F-4D97-AF65-F5344CB8AC3E}">
        <p14:creationId xmlns:p14="http://schemas.microsoft.com/office/powerpoint/2010/main" xmlns="" val="2170681771"/>
      </p:ext>
    </p:extLst>
  </p:cSld>
  <p:clrMapOvr>
    <a:masterClrMapping/>
  </p:clrMapOvr>
  <mc:AlternateContent xmlns:mc="http://schemas.openxmlformats.org/markup-compatibility/2006">
    <mc:Choice xmlns:p14="http://schemas.microsoft.com/office/powerpoint/2010/main" xmlns="" Requires="p14">
      <p:transition spd="slow" p14:dur="2000" advTm="5213"/>
    </mc:Choice>
    <mc:Fallback>
      <p:transition spd="slow" advTm="521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3">
            <a:extLst>
              <a:ext uri="{FF2B5EF4-FFF2-40B4-BE49-F238E27FC236}">
                <a16:creationId xmlns="" xmlns:a16="http://schemas.microsoft.com/office/drawing/2014/main" id="{8B27F926-FFB7-A299-BF6F-6596AC936589}"/>
              </a:ext>
            </a:extLst>
          </p:cNvPr>
          <p:cNvSpPr>
            <a:spLocks noGrp="1"/>
          </p:cNvSpPr>
          <p:nvPr>
            <p:ph type="title"/>
          </p:nvPr>
        </p:nvSpPr>
        <p:spPr>
          <a:xfrm>
            <a:off x="479376" y="165196"/>
            <a:ext cx="10972800" cy="538284"/>
          </a:xfrm>
          <a:prstGeom prst="rect">
            <a:avLst/>
          </a:prstGeom>
        </p:spPr>
        <p:txBody>
          <a:bodyPr/>
          <a:lstStyle/>
          <a:p>
            <a:r>
              <a:rPr lang="en-US" altLang="zh-CN" sz="1800" dirty="0" smtClean="0">
                <a:latin typeface="Arial" pitchFamily="34" charset="0"/>
                <a:cs typeface="Arial" pitchFamily="34" charset="0"/>
              </a:rPr>
              <a:t>2. Technology status quo—</a:t>
            </a:r>
            <a:r>
              <a:rPr lang="en-US" altLang="zh-CN" sz="1800" dirty="0" smtClean="0">
                <a:solidFill>
                  <a:srgbClr val="FF0000"/>
                </a:solidFill>
                <a:latin typeface="Arial" pitchFamily="34" charset="0"/>
                <a:cs typeface="Arial" pitchFamily="34" charset="0"/>
              </a:rPr>
              <a:t>efficiency improvement technology for heavy rare earth</a:t>
            </a:r>
            <a:endParaRPr lang="zh-CN" altLang="en-US" sz="1800" dirty="0">
              <a:solidFill>
                <a:srgbClr val="FF0000"/>
              </a:solidFill>
              <a:latin typeface="Arial" pitchFamily="34" charset="0"/>
              <a:cs typeface="Arial" pitchFamily="34" charset="0"/>
            </a:endParaRPr>
          </a:p>
        </p:txBody>
      </p:sp>
      <p:sp>
        <p:nvSpPr>
          <p:cNvPr id="40" name="文本框 39">
            <a:extLst>
              <a:ext uri="{FF2B5EF4-FFF2-40B4-BE49-F238E27FC236}">
                <a16:creationId xmlns="" xmlns:a16="http://schemas.microsoft.com/office/drawing/2014/main" id="{FDA4A42D-66EA-E4A4-F77B-5C36E8B267D4}"/>
              </a:ext>
            </a:extLst>
          </p:cNvPr>
          <p:cNvSpPr txBox="1"/>
          <p:nvPr/>
        </p:nvSpPr>
        <p:spPr>
          <a:xfrm>
            <a:off x="191344" y="1066978"/>
            <a:ext cx="11809312" cy="633829"/>
          </a:xfrm>
          <a:prstGeom prst="rect">
            <a:avLst/>
          </a:prstGeom>
          <a:solidFill>
            <a:schemeClr val="tx2">
              <a:lumMod val="20000"/>
              <a:lumOff val="80000"/>
            </a:schemeClr>
          </a:solidFill>
        </p:spPr>
        <p:txBody>
          <a:bodyPr wrap="none" rtlCol="0" anchor="ctr" anchorCtr="0">
            <a:noAutofit/>
          </a:bodyPr>
          <a:lstStyle/>
          <a:p>
            <a:r>
              <a:rPr lang="en-US" altLang="zh-CN" sz="1200" b="1" dirty="0" smtClean="0">
                <a:solidFill>
                  <a:srgbClr val="FF0000"/>
                </a:solidFill>
                <a:latin typeface="Arial" pitchFamily="34" charset="0"/>
                <a:cs typeface="Arial" pitchFamily="34" charset="0"/>
              </a:rPr>
              <a:t>Grain boundary diffusion technology</a:t>
            </a:r>
            <a:r>
              <a:rPr lang="en-US" altLang="zh-CN" sz="1200" dirty="0" smtClean="0">
                <a:latin typeface="Arial" pitchFamily="34" charset="0"/>
                <a:cs typeface="Arial" pitchFamily="34" charset="0"/>
              </a:rPr>
              <a:t>: </a:t>
            </a:r>
            <a:r>
              <a:rPr lang="en-US" altLang="zh-CN" sz="1200" dirty="0" smtClean="0">
                <a:solidFill>
                  <a:srgbClr val="FF0000"/>
                </a:solidFill>
                <a:latin typeface="Arial" pitchFamily="34" charset="0"/>
                <a:cs typeface="Arial" pitchFamily="34" charset="0"/>
              </a:rPr>
              <a:t>Low melting point of light rare earth alloys </a:t>
            </a:r>
            <a:r>
              <a:rPr lang="en-US" altLang="zh-CN" sz="1200" dirty="0" smtClean="0">
                <a:latin typeface="Arial" pitchFamily="34" charset="0"/>
                <a:cs typeface="Arial" pitchFamily="34" charset="0"/>
              </a:rPr>
              <a:t>are used as diffusion sources, </a:t>
            </a:r>
            <a:r>
              <a:rPr lang="en-US" altLang="zh-CN" sz="1200" dirty="0" smtClean="0">
                <a:solidFill>
                  <a:srgbClr val="FF0000"/>
                </a:solidFill>
                <a:latin typeface="Arial" pitchFamily="34" charset="0"/>
                <a:cs typeface="Arial" pitchFamily="34" charset="0"/>
              </a:rPr>
              <a:t>without the use of heavy rare earth elements</a:t>
            </a:r>
            <a:r>
              <a:rPr lang="en-US" altLang="zh-CN" sz="1400" dirty="0" smtClean="0">
                <a:solidFill>
                  <a:srgbClr val="FF0000"/>
                </a:solidFill>
                <a:latin typeface="Arial" pitchFamily="34" charset="0"/>
                <a:cs typeface="Arial" pitchFamily="34" charset="0"/>
              </a:rPr>
              <a:t>.</a:t>
            </a:r>
            <a:endParaRPr lang="zh-CN" altLang="zh-CN" sz="1400" dirty="0" smtClean="0">
              <a:solidFill>
                <a:srgbClr val="FF0000"/>
              </a:solidFill>
              <a:latin typeface="Arial" pitchFamily="34" charset="0"/>
              <a:cs typeface="Arial" pitchFamily="34" charset="0"/>
            </a:endParaRPr>
          </a:p>
          <a:p>
            <a:endParaRPr lang="zh-CN" altLang="en-US" sz="1400" b="0" i="0" dirty="0">
              <a:solidFill>
                <a:srgbClr val="262626"/>
              </a:solidFill>
              <a:effectLst/>
              <a:latin typeface="Arial" pitchFamily="34" charset="0"/>
              <a:ea typeface="Microsoft YaHei" panose="020B0503020204020204" pitchFamily="34" charset="-122"/>
              <a:cs typeface="Arial" pitchFamily="34" charset="0"/>
            </a:endParaRPr>
          </a:p>
        </p:txBody>
      </p:sp>
      <p:sp>
        <p:nvSpPr>
          <p:cNvPr id="5" name="文本框 4">
            <a:extLst>
              <a:ext uri="{FF2B5EF4-FFF2-40B4-BE49-F238E27FC236}">
                <a16:creationId xmlns="" xmlns:a16="http://schemas.microsoft.com/office/drawing/2014/main" id="{BA07CD15-63BD-9998-2D5D-41A399B5EDD2}"/>
              </a:ext>
            </a:extLst>
          </p:cNvPr>
          <p:cNvSpPr txBox="1"/>
          <p:nvPr/>
        </p:nvSpPr>
        <p:spPr>
          <a:xfrm>
            <a:off x="484879" y="4760021"/>
            <a:ext cx="4272115" cy="590454"/>
          </a:xfrm>
          <a:prstGeom prst="rect">
            <a:avLst/>
          </a:prstGeom>
          <a:noFill/>
        </p:spPr>
        <p:txBody>
          <a:bodyPr wrap="square" rtlCol="0">
            <a:noAutofit/>
          </a:bodyPr>
          <a:lstStyle/>
          <a:p>
            <a:pPr algn="ctr"/>
            <a:r>
              <a:rPr lang="en-US" altLang="zh-CN" sz="1400" dirty="0" smtClean="0">
                <a:solidFill>
                  <a:srgbClr val="262626"/>
                </a:solidFill>
                <a:latin typeface="Arial" pitchFamily="34" charset="0"/>
                <a:ea typeface="黑体" panose="02010609060101010101" pitchFamily="49" charset="-122"/>
                <a:cs typeface="Arial" pitchFamily="34" charset="0"/>
              </a:rPr>
              <a:t>Demagnetization curves of Pr70Al30, Pr70Al20 Co10, Pr70Al15 Co15, Pr70Al10 Co20, and Pr70Co30 alloy magnets after diffusion</a:t>
            </a:r>
            <a:endParaRPr lang="zh-CN" altLang="en-US" sz="1400" b="0" i="0" dirty="0">
              <a:solidFill>
                <a:srgbClr val="262626"/>
              </a:solidFill>
              <a:effectLst/>
              <a:latin typeface="Arial" pitchFamily="34" charset="0"/>
              <a:ea typeface="黑体" panose="02010609060101010101" pitchFamily="49" charset="-122"/>
              <a:cs typeface="Arial" pitchFamily="34" charset="0"/>
            </a:endParaRPr>
          </a:p>
        </p:txBody>
      </p:sp>
      <p:sp>
        <p:nvSpPr>
          <p:cNvPr id="6" name="文本框 5">
            <a:extLst>
              <a:ext uri="{FF2B5EF4-FFF2-40B4-BE49-F238E27FC236}">
                <a16:creationId xmlns="" xmlns:a16="http://schemas.microsoft.com/office/drawing/2014/main" id="{E1AFBB9F-FFE5-8D5B-C285-41F1A270A914}"/>
              </a:ext>
            </a:extLst>
          </p:cNvPr>
          <p:cNvSpPr txBox="1"/>
          <p:nvPr/>
        </p:nvSpPr>
        <p:spPr>
          <a:xfrm>
            <a:off x="598712" y="5705165"/>
            <a:ext cx="11593288" cy="1152835"/>
          </a:xfrm>
          <a:prstGeom prst="rect">
            <a:avLst/>
          </a:prstGeom>
          <a:noFill/>
        </p:spPr>
        <p:txBody>
          <a:bodyPr wrap="square" rtlCol="0">
            <a:noAutofit/>
          </a:bodyPr>
          <a:lstStyle/>
          <a:p>
            <a:r>
              <a:rPr lang="en-US" altLang="zh-CN" b="1" dirty="0" smtClean="0">
                <a:solidFill>
                  <a:srgbClr val="FF0000"/>
                </a:solidFill>
                <a:latin typeface="Arial" pitchFamily="34" charset="0"/>
                <a:cs typeface="Arial" pitchFamily="34" charset="0"/>
              </a:rPr>
              <a:t>Diffusion sources: </a:t>
            </a:r>
            <a:r>
              <a:rPr lang="en-US" altLang="zh-CN" dirty="0" smtClean="0">
                <a:latin typeface="Arial" pitchFamily="34" charset="0"/>
                <a:cs typeface="Arial" pitchFamily="34" charset="0"/>
              </a:rPr>
              <a:t>Alloys composed of Pr/</a:t>
            </a:r>
            <a:r>
              <a:rPr lang="en-US" altLang="zh-CN" dirty="0" err="1" smtClean="0">
                <a:latin typeface="Arial" pitchFamily="34" charset="0"/>
                <a:cs typeface="Arial" pitchFamily="34" charset="0"/>
              </a:rPr>
              <a:t>Nd</a:t>
            </a:r>
            <a:r>
              <a:rPr lang="en-US" altLang="zh-CN" dirty="0" smtClean="0">
                <a:latin typeface="Arial" pitchFamily="34" charset="0"/>
                <a:cs typeface="Arial" pitchFamily="34" charset="0"/>
              </a:rPr>
              <a:t> and Cu, </a:t>
            </a:r>
            <a:r>
              <a:rPr lang="en-US" altLang="zh-CN" dirty="0" err="1" smtClean="0">
                <a:latin typeface="Arial" pitchFamily="34" charset="0"/>
                <a:cs typeface="Arial" pitchFamily="34" charset="0"/>
              </a:rPr>
              <a:t>Ga</a:t>
            </a:r>
            <a:r>
              <a:rPr lang="en-US" altLang="zh-CN" dirty="0" smtClean="0">
                <a:latin typeface="Arial" pitchFamily="34" charset="0"/>
                <a:cs typeface="Arial" pitchFamily="34" charset="0"/>
              </a:rPr>
              <a:t>, Fe, Co, Al elements and others.</a:t>
            </a:r>
            <a:endParaRPr lang="zh-CN" altLang="zh-CN" dirty="0" smtClean="0">
              <a:latin typeface="Arial" pitchFamily="34" charset="0"/>
              <a:cs typeface="Arial" pitchFamily="34" charset="0"/>
            </a:endParaRPr>
          </a:p>
          <a:p>
            <a:pPr algn="just">
              <a:lnSpc>
                <a:spcPct val="150000"/>
              </a:lnSpc>
            </a:pPr>
            <a:r>
              <a:rPr lang="en-US" altLang="zh-CN" dirty="0" smtClean="0">
                <a:latin typeface="Arial" pitchFamily="34" charset="0"/>
                <a:cs typeface="Arial" pitchFamily="34" charset="0"/>
              </a:rPr>
              <a:t>The </a:t>
            </a:r>
            <a:r>
              <a:rPr lang="en-US" altLang="zh-CN" dirty="0" err="1" smtClean="0">
                <a:latin typeface="Arial" pitchFamily="34" charset="0"/>
                <a:cs typeface="Arial" pitchFamily="34" charset="0"/>
              </a:rPr>
              <a:t>coercivity</a:t>
            </a:r>
            <a:r>
              <a:rPr lang="en-US" altLang="zh-CN" dirty="0" smtClean="0">
                <a:latin typeface="Arial" pitchFamily="34" charset="0"/>
                <a:cs typeface="Arial" pitchFamily="34" charset="0"/>
              </a:rPr>
              <a:t> will increase by </a:t>
            </a:r>
            <a:r>
              <a:rPr lang="en-US" altLang="zh-CN" dirty="0" smtClean="0">
                <a:solidFill>
                  <a:srgbClr val="FF0000"/>
                </a:solidFill>
                <a:latin typeface="Arial" pitchFamily="34" charset="0"/>
                <a:cs typeface="Arial" pitchFamily="34" charset="0"/>
              </a:rPr>
              <a:t>3-8kOe</a:t>
            </a:r>
            <a:r>
              <a:rPr lang="en-US" altLang="zh-CN" dirty="0" smtClean="0">
                <a:latin typeface="Arial" pitchFamily="34" charset="0"/>
                <a:cs typeface="Arial" pitchFamily="34" charset="0"/>
              </a:rPr>
              <a:t> by using </a:t>
            </a:r>
            <a:r>
              <a:rPr lang="en-US" altLang="zh-CN" dirty="0" smtClean="0">
                <a:solidFill>
                  <a:srgbClr val="FF0000"/>
                </a:solidFill>
                <a:latin typeface="Arial" pitchFamily="34" charset="0"/>
                <a:cs typeface="Arial" pitchFamily="34" charset="0"/>
              </a:rPr>
              <a:t>low melting point of light rare earth alloys </a:t>
            </a:r>
            <a:r>
              <a:rPr lang="en-US" altLang="zh-CN" dirty="0" smtClean="0">
                <a:latin typeface="Arial" pitchFamily="34" charset="0"/>
                <a:cs typeface="Arial" pitchFamily="34" charset="0"/>
              </a:rPr>
              <a:t>as diffusion sources.</a:t>
            </a:r>
            <a:endParaRPr lang="zh-CN" altLang="zh-CN" dirty="0" smtClean="0">
              <a:latin typeface="Arial" pitchFamily="34" charset="0"/>
              <a:cs typeface="Arial" pitchFamily="34" charset="0"/>
            </a:endParaRPr>
          </a:p>
          <a:p>
            <a:pPr algn="just">
              <a:lnSpc>
                <a:spcPct val="150000"/>
              </a:lnSpc>
            </a:pPr>
            <a:endParaRPr lang="zh-CN" altLang="en-US" sz="2000" b="0" i="0" dirty="0">
              <a:solidFill>
                <a:srgbClr val="262626"/>
              </a:solidFill>
              <a:effectLst/>
              <a:latin typeface="Arial" pitchFamily="34" charset="0"/>
              <a:ea typeface="Microsoft YaHei" panose="020B0503020204020204" pitchFamily="34" charset="-122"/>
              <a:cs typeface="Arial" pitchFamily="34" charset="0"/>
            </a:endParaRPr>
          </a:p>
        </p:txBody>
      </p:sp>
      <p:sp>
        <p:nvSpPr>
          <p:cNvPr id="14" name="文本框 13">
            <a:extLst>
              <a:ext uri="{FF2B5EF4-FFF2-40B4-BE49-F238E27FC236}">
                <a16:creationId xmlns="" xmlns:a16="http://schemas.microsoft.com/office/drawing/2014/main" id="{ABAE0C8E-F5A2-42F9-9C2C-07D4DBC2F076}"/>
              </a:ext>
            </a:extLst>
          </p:cNvPr>
          <p:cNvSpPr txBox="1"/>
          <p:nvPr/>
        </p:nvSpPr>
        <p:spPr>
          <a:xfrm>
            <a:off x="5015880" y="1722739"/>
            <a:ext cx="7176120" cy="397886"/>
          </a:xfrm>
          <a:prstGeom prst="rect">
            <a:avLst/>
          </a:prstGeom>
          <a:noFill/>
        </p:spPr>
        <p:txBody>
          <a:bodyPr wrap="square" rtlCol="0">
            <a:noAutofit/>
          </a:bodyPr>
          <a:lstStyle/>
          <a:p>
            <a:pPr algn="ctr"/>
            <a:r>
              <a:rPr lang="en-US" altLang="zh-CN" sz="1200" dirty="0" smtClean="0">
                <a:latin typeface="Arial" pitchFamily="34" charset="0"/>
                <a:cs typeface="Arial" pitchFamily="34" charset="0"/>
              </a:rPr>
              <a:t>The increase in </a:t>
            </a:r>
            <a:r>
              <a:rPr lang="en-US" altLang="zh-CN" sz="1200" dirty="0" err="1" smtClean="0">
                <a:latin typeface="Arial" pitchFamily="34" charset="0"/>
                <a:cs typeface="Arial" pitchFamily="34" charset="0"/>
              </a:rPr>
              <a:t>coercivity</a:t>
            </a:r>
            <a:r>
              <a:rPr lang="en-US" altLang="zh-CN" sz="1200" dirty="0" smtClean="0">
                <a:latin typeface="Arial" pitchFamily="34" charset="0"/>
                <a:cs typeface="Arial" pitchFamily="34" charset="0"/>
              </a:rPr>
              <a:t> of magnets after diffusion of light rare earth alloys with different compositions</a:t>
            </a:r>
            <a:endParaRPr lang="zh-CN" altLang="zh-CN" sz="1200" dirty="0" smtClean="0">
              <a:latin typeface="Arial" pitchFamily="34" charset="0"/>
              <a:cs typeface="Arial" pitchFamily="34" charset="0"/>
            </a:endParaRPr>
          </a:p>
          <a:p>
            <a:pPr algn="ctr"/>
            <a:endParaRPr lang="zh-CN" altLang="en-US" sz="1400" b="0" i="0" dirty="0">
              <a:solidFill>
                <a:srgbClr val="262626"/>
              </a:solidFill>
              <a:effectLst/>
              <a:latin typeface="Arial" pitchFamily="34" charset="0"/>
              <a:ea typeface="黑体" panose="02010609060101010101" pitchFamily="49" charset="-122"/>
              <a:cs typeface="Arial" pitchFamily="34" charset="0"/>
            </a:endParaRPr>
          </a:p>
        </p:txBody>
      </p:sp>
      <p:graphicFrame>
        <p:nvGraphicFramePr>
          <p:cNvPr id="16" name="表格 15">
            <a:extLst>
              <a:ext uri="{FF2B5EF4-FFF2-40B4-BE49-F238E27FC236}">
                <a16:creationId xmlns="" xmlns:a16="http://schemas.microsoft.com/office/drawing/2014/main" id="{BA91FDE5-CA71-494C-A105-0F6A643BA7DB}"/>
              </a:ext>
            </a:extLst>
          </p:cNvPr>
          <p:cNvGraphicFramePr>
            <a:graphicFrameLocks noGrp="1"/>
          </p:cNvGraphicFramePr>
          <p:nvPr>
            <p:extLst>
              <p:ext uri="{D42A27DB-BD31-4B8C-83A1-F6EECF244321}">
                <p14:modId xmlns:p14="http://schemas.microsoft.com/office/powerpoint/2010/main" xmlns="" val="3401121097"/>
              </p:ext>
            </p:extLst>
          </p:nvPr>
        </p:nvGraphicFramePr>
        <p:xfrm>
          <a:off x="5319835" y="2095875"/>
          <a:ext cx="6669112" cy="3013892"/>
        </p:xfrm>
        <a:graphic>
          <a:graphicData uri="http://schemas.openxmlformats.org/drawingml/2006/table">
            <a:tbl>
              <a:tblPr>
                <a:tableStyleId>{2D5ABB26-0587-4C30-8999-92F81FD0307C}</a:tableStyleId>
              </a:tblPr>
              <a:tblGrid>
                <a:gridCol w="1620000">
                  <a:extLst>
                    <a:ext uri="{9D8B030D-6E8A-4147-A177-3AD203B41FA5}">
                      <a16:colId xmlns="" xmlns:a16="http://schemas.microsoft.com/office/drawing/2014/main" val="20000"/>
                    </a:ext>
                  </a:extLst>
                </a:gridCol>
                <a:gridCol w="2158851">
                  <a:extLst>
                    <a:ext uri="{9D8B030D-6E8A-4147-A177-3AD203B41FA5}">
                      <a16:colId xmlns="" xmlns:a16="http://schemas.microsoft.com/office/drawing/2014/main" val="20001"/>
                    </a:ext>
                  </a:extLst>
                </a:gridCol>
                <a:gridCol w="1584000">
                  <a:extLst>
                    <a:ext uri="{9D8B030D-6E8A-4147-A177-3AD203B41FA5}">
                      <a16:colId xmlns="" xmlns:a16="http://schemas.microsoft.com/office/drawing/2014/main" val="20002"/>
                    </a:ext>
                  </a:extLst>
                </a:gridCol>
                <a:gridCol w="1306261">
                  <a:extLst>
                    <a:ext uri="{9D8B030D-6E8A-4147-A177-3AD203B41FA5}">
                      <a16:colId xmlns="" xmlns:a16="http://schemas.microsoft.com/office/drawing/2014/main" val="20003"/>
                    </a:ext>
                  </a:extLst>
                </a:gridCol>
              </a:tblGrid>
              <a:tr h="468000">
                <a:tc>
                  <a:txBody>
                    <a:bodyPr/>
                    <a:lstStyle/>
                    <a:p>
                      <a:pPr algn="ctr">
                        <a:spcAft>
                          <a:spcPts val="0"/>
                        </a:spcAft>
                      </a:pPr>
                      <a:r>
                        <a:rPr lang="en-US" altLang="zh-CN" sz="1600" kern="100" dirty="0" smtClean="0">
                          <a:effectLst/>
                          <a:uFill>
                            <a:solidFill>
                              <a:srgbClr val="000000"/>
                            </a:solidFill>
                          </a:uFill>
                          <a:latin typeface="Times New Roman" panose="02020603050405020304" pitchFamily="18" charset="0"/>
                          <a:cs typeface="Times New Roman" panose="02020603050405020304" pitchFamily="18" charset="0"/>
                        </a:rPr>
                        <a:t>Diffusion source composition</a:t>
                      </a:r>
                      <a:endParaRPr lang="zh-CN" altLang="zh-CN" sz="1600" kern="1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altLang="zh-CN" sz="1600" kern="100" dirty="0" smtClean="0">
                          <a:effectLst/>
                          <a:uFill>
                            <a:solidFill>
                              <a:srgbClr val="000000"/>
                            </a:solidFill>
                          </a:uFill>
                          <a:latin typeface="Times New Roman" panose="02020603050405020304" pitchFamily="18" charset="0"/>
                          <a:cs typeface="Times New Roman" panose="02020603050405020304" pitchFamily="18" charset="0"/>
                        </a:rPr>
                        <a:t>Diffusion source morphology</a:t>
                      </a:r>
                      <a:endParaRPr lang="zh-CN" altLang="zh-CN" sz="1600" kern="1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6211" marR="6211" marT="6212"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altLang="zh-CN" sz="1600" kern="100" dirty="0" smtClean="0">
                          <a:effectLst/>
                          <a:uFill>
                            <a:solidFill>
                              <a:srgbClr val="000000"/>
                            </a:solidFill>
                          </a:uFill>
                          <a:latin typeface="Times New Roman" panose="02020603050405020304" pitchFamily="18" charset="0"/>
                          <a:cs typeface="Times New Roman" panose="02020603050405020304" pitchFamily="18" charset="0"/>
                        </a:rPr>
                        <a:t>Thickness</a:t>
                      </a:r>
                      <a:r>
                        <a:rPr lang="en-US" altLang="zh-CN" sz="1600" kern="100" baseline="0" dirty="0" smtClean="0">
                          <a:effectLst/>
                          <a:uFill>
                            <a:solidFill>
                              <a:srgbClr val="000000"/>
                            </a:solidFill>
                          </a:uFill>
                          <a:latin typeface="Times New Roman" panose="02020603050405020304" pitchFamily="18" charset="0"/>
                          <a:cs typeface="Times New Roman" panose="02020603050405020304" pitchFamily="18" charset="0"/>
                        </a:rPr>
                        <a:t> of magnet (mm)</a:t>
                      </a:r>
                      <a:endParaRPr lang="zh-CN" sz="1600" kern="1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6211" marR="6211" marT="6212"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l-GR" sz="1600" kern="100" dirty="0">
                          <a:effectLst/>
                          <a:uFill>
                            <a:solidFill>
                              <a:srgbClr val="000000"/>
                            </a:solidFill>
                          </a:uFill>
                          <a:latin typeface="Times New Roman" panose="02020603050405020304" pitchFamily="18" charset="0"/>
                          <a:cs typeface="Times New Roman" panose="02020603050405020304" pitchFamily="18" charset="0"/>
                        </a:rPr>
                        <a:t>Δ</a:t>
                      </a:r>
                      <a:r>
                        <a:rPr lang="en-US" sz="1600" kern="100" dirty="0" err="1">
                          <a:effectLst/>
                          <a:uFill>
                            <a:solidFill>
                              <a:srgbClr val="000000"/>
                            </a:solidFill>
                          </a:uFill>
                          <a:latin typeface="Times New Roman" panose="02020603050405020304" pitchFamily="18" charset="0"/>
                          <a:cs typeface="Times New Roman" panose="02020603050405020304" pitchFamily="18" charset="0"/>
                        </a:rPr>
                        <a:t>H</a:t>
                      </a:r>
                      <a:r>
                        <a:rPr lang="en-US" sz="1600" kern="100" baseline="-25000" dirty="0" err="1">
                          <a:effectLst/>
                          <a:uFill>
                            <a:solidFill>
                              <a:srgbClr val="000000"/>
                            </a:solidFill>
                          </a:uFill>
                          <a:latin typeface="Times New Roman" panose="02020603050405020304" pitchFamily="18" charset="0"/>
                          <a:cs typeface="Times New Roman" panose="02020603050405020304" pitchFamily="18" charset="0"/>
                        </a:rPr>
                        <a:t>cj</a:t>
                      </a:r>
                      <a:r>
                        <a:rPr lang="en-US" sz="1600" kern="100" baseline="-25000" dirty="0">
                          <a:effectLst/>
                          <a:uFill>
                            <a:solidFill>
                              <a:srgbClr val="000000"/>
                            </a:solidFill>
                          </a:uFill>
                          <a:latin typeface="Times New Roman" panose="02020603050405020304" pitchFamily="18" charset="0"/>
                          <a:cs typeface="Times New Roman" panose="02020603050405020304" pitchFamily="18" charset="0"/>
                        </a:rPr>
                        <a:t> </a:t>
                      </a:r>
                      <a:r>
                        <a:rPr lang="en-US" sz="1600" kern="100" dirty="0">
                          <a:effectLst/>
                          <a:uFill>
                            <a:solidFill>
                              <a:srgbClr val="000000"/>
                            </a:solidFill>
                          </a:uFill>
                          <a:latin typeface="Times New Roman" panose="02020603050405020304" pitchFamily="18" charset="0"/>
                          <a:cs typeface="Times New Roman" panose="02020603050405020304" pitchFamily="18" charset="0"/>
                        </a:rPr>
                        <a:t>(</a:t>
                      </a:r>
                      <a:r>
                        <a:rPr lang="en-US" sz="1600" kern="100" dirty="0" err="1">
                          <a:effectLst/>
                          <a:uFill>
                            <a:solidFill>
                              <a:srgbClr val="000000"/>
                            </a:solidFill>
                          </a:uFill>
                          <a:latin typeface="Times New Roman" panose="02020603050405020304" pitchFamily="18" charset="0"/>
                          <a:cs typeface="Times New Roman" panose="02020603050405020304" pitchFamily="18" charset="0"/>
                        </a:rPr>
                        <a:t>kOe</a:t>
                      </a:r>
                      <a:r>
                        <a:rPr lang="en-US" sz="1600" kern="100" dirty="0">
                          <a:effectLst/>
                          <a:uFill>
                            <a:solidFill>
                              <a:srgbClr val="000000"/>
                            </a:solidFill>
                          </a:uFill>
                          <a:latin typeface="Times New Roman" panose="02020603050405020304" pitchFamily="18" charset="0"/>
                          <a:cs typeface="Times New Roman" panose="02020603050405020304" pitchFamily="18" charset="0"/>
                        </a:rPr>
                        <a:t>)</a:t>
                      </a:r>
                      <a:endParaRPr lang="zh-CN" sz="1600" kern="1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33949" marR="33949" marT="455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360000">
                <a:tc>
                  <a:txBody>
                    <a:bodyPr/>
                    <a:lstStyle/>
                    <a:p>
                      <a:pPr algn="ctr">
                        <a:spcAft>
                          <a:spcPts val="0"/>
                        </a:spcAft>
                      </a:pP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Nd</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70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Cu</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30</a:t>
                      </a:r>
                      <a:endParaRPr lang="zh-CN" sz="1600" kern="100" baseline="-250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altLang="zh-CN" sz="1600" b="0" kern="0" dirty="0" smtClean="0">
                          <a:effectLst/>
                          <a:latin typeface="Times New Roman" panose="02020603050405020304" pitchFamily="18" charset="0"/>
                          <a:ea typeface="宋体" panose="02010600030101010101" pitchFamily="2" charset="-122"/>
                          <a:cs typeface="Times New Roman" panose="02020603050405020304" pitchFamily="18" charset="0"/>
                        </a:rPr>
                        <a:t>Alloy slice</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4</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9525" marR="9525" marT="9529"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6.1</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76" marR="68576" marT="9529" marB="0" anchor="ct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10001"/>
                  </a:ext>
                </a:extLst>
              </a:tr>
              <a:tr h="360000">
                <a:tc>
                  <a:txBody>
                    <a:bodyPr/>
                    <a:lstStyle/>
                    <a:p>
                      <a:pPr algn="ctr">
                        <a:spcAft>
                          <a:spcPts val="0"/>
                        </a:spcAft>
                      </a:pP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Pr</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68</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Cu</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32</a:t>
                      </a:r>
                      <a:endParaRPr lang="zh-CN" altLang="zh-CN" sz="1600" kern="100" baseline="-250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0" i="0" kern="1200" dirty="0" smtClean="0">
                          <a:solidFill>
                            <a:schemeClr val="tx1"/>
                          </a:solidFill>
                          <a:latin typeface="+mn-lt"/>
                          <a:ea typeface="+mn-ea"/>
                          <a:cs typeface="+mn-cs"/>
                        </a:rPr>
                        <a:t>Melt-spun ribbon</a:t>
                      </a:r>
                      <a:endParaRPr lang="zh-CN" altLang="zh-CN" sz="14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5</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9525" marR="9525" marT="9529" marB="0" anchor="ct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6.6</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76" marR="68576" marT="9529" marB="0" anchor="ctr"/>
                </a:tc>
                <a:extLst>
                  <a:ext uri="{0D108BD9-81ED-4DB2-BD59-A6C34878D82A}">
                    <a16:rowId xmlns="" xmlns:a16="http://schemas.microsoft.com/office/drawing/2014/main" val="10003"/>
                  </a:ext>
                </a:extLst>
              </a:tr>
              <a:tr h="360000">
                <a:tc>
                  <a:txBody>
                    <a:bodyPr/>
                    <a:lstStyle/>
                    <a:p>
                      <a:pPr algn="ctr">
                        <a:spcAft>
                          <a:spcPts val="0"/>
                        </a:spcAft>
                      </a:pP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Pr</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70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Al</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20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Cu</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10</a:t>
                      </a:r>
                      <a:endParaRPr lang="zh-CN" altLang="zh-CN" sz="1600" kern="100" baseline="-250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0" i="0" kern="1200" dirty="0" smtClean="0">
                          <a:solidFill>
                            <a:schemeClr val="tx1"/>
                          </a:solidFill>
                          <a:latin typeface="+mn-lt"/>
                          <a:ea typeface="+mn-ea"/>
                          <a:cs typeface="+mn-cs"/>
                        </a:rPr>
                        <a:t>Melt-spun ribbon</a:t>
                      </a:r>
                      <a:endParaRPr lang="zh-CN" altLang="zh-CN" sz="14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2</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9525" marR="9525" marT="9529" marB="0" anchor="ct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8.9</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76" marR="68576" marT="9529" marB="0" anchor="ctr"/>
                </a:tc>
                <a:extLst>
                  <a:ext uri="{0D108BD9-81ED-4DB2-BD59-A6C34878D82A}">
                    <a16:rowId xmlns="" xmlns:a16="http://schemas.microsoft.com/office/drawing/2014/main" val="10004"/>
                  </a:ext>
                </a:extLst>
              </a:tr>
              <a:tr h="360000">
                <a:tc>
                  <a:txBody>
                    <a:bodyPr/>
                    <a:lstStyle/>
                    <a:p>
                      <a:pPr algn="ctr">
                        <a:spcAft>
                          <a:spcPts val="0"/>
                        </a:spcAft>
                      </a:pP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Pr</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70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Al</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20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Cu</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10</a:t>
                      </a:r>
                      <a:endParaRPr lang="zh-CN" altLang="zh-CN" sz="1600" kern="100" baseline="-250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b="0" i="0" kern="1200" dirty="0" smtClean="0">
                          <a:solidFill>
                            <a:schemeClr val="tx1"/>
                          </a:solidFill>
                          <a:latin typeface="+mn-lt"/>
                          <a:ea typeface="+mn-ea"/>
                          <a:cs typeface="+mn-cs"/>
                        </a:rPr>
                        <a:t>Melt-spun ribbon</a:t>
                      </a:r>
                      <a:endParaRPr lang="zh-CN" alt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altLang="zh-CN" sz="1600" b="0" kern="100" dirty="0">
                          <a:effectLst/>
                          <a:latin typeface="Times New Roman" panose="02020603050405020304" pitchFamily="18" charset="0"/>
                          <a:ea typeface="等线" panose="02010600030101010101" pitchFamily="2" charset="-122"/>
                          <a:cs typeface="Times New Roman" panose="02020603050405020304" pitchFamily="18" charset="0"/>
                        </a:rPr>
                        <a:t>10</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9525" marR="9525" marT="9529" marB="0" anchor="ctr"/>
                </a:tc>
                <a:tc>
                  <a:txBody>
                    <a:bodyPr/>
                    <a:lstStyle/>
                    <a:p>
                      <a:pPr algn="ctr">
                        <a:spcAft>
                          <a:spcPts val="0"/>
                        </a:spcAft>
                      </a:pPr>
                      <a:r>
                        <a:rPr lang="en-US" altLang="zh-CN" sz="1600" b="0" kern="100" dirty="0">
                          <a:effectLst/>
                          <a:latin typeface="Times New Roman" panose="02020603050405020304" pitchFamily="18" charset="0"/>
                          <a:ea typeface="等线" panose="02010600030101010101" pitchFamily="2" charset="-122"/>
                          <a:cs typeface="Times New Roman" panose="02020603050405020304" pitchFamily="18" charset="0"/>
                        </a:rPr>
                        <a:t>6.1</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76" marR="68576" marT="9529" marB="0" anchor="ctr"/>
                </a:tc>
                <a:extLst>
                  <a:ext uri="{0D108BD9-81ED-4DB2-BD59-A6C34878D82A}">
                    <a16:rowId xmlns="" xmlns:a16="http://schemas.microsoft.com/office/drawing/2014/main" val="524147394"/>
                  </a:ext>
                </a:extLst>
              </a:tr>
              <a:tr h="360000">
                <a:tc>
                  <a:txBody>
                    <a:bodyPr/>
                    <a:lstStyle/>
                    <a:p>
                      <a:pPr algn="ctr">
                        <a:spcAft>
                          <a:spcPts val="0"/>
                        </a:spcAft>
                      </a:pP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Pr</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70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Al</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20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Co</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10</a:t>
                      </a:r>
                      <a:endParaRPr lang="zh-CN" altLang="zh-CN" sz="1600" kern="100" baseline="-250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0" marR="0" marT="0" marB="0" anchor="ctr"/>
                </a:tc>
                <a:tc>
                  <a:txBody>
                    <a:bodyPr/>
                    <a:lstStyle/>
                    <a:p>
                      <a:pPr algn="ctr">
                        <a:spcAft>
                          <a:spcPts val="0"/>
                        </a:spcAft>
                      </a:pPr>
                      <a:r>
                        <a:rPr lang="en-US" altLang="zh-CN" sz="1600" b="0" kern="0" dirty="0" smtClean="0">
                          <a:effectLst/>
                          <a:latin typeface="Times New Roman" panose="02020603050405020304" pitchFamily="18" charset="0"/>
                          <a:ea typeface="宋体" panose="02010600030101010101" pitchFamily="2" charset="-122"/>
                          <a:cs typeface="Times New Roman" panose="02020603050405020304" pitchFamily="18" charset="0"/>
                        </a:rPr>
                        <a:t>Alloy slice</a:t>
                      </a:r>
                      <a:endParaRPr lang="zh-CN" alt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altLang="zh-CN" sz="1600" b="0" kern="100" dirty="0">
                          <a:effectLst/>
                          <a:latin typeface="Times New Roman" panose="02020603050405020304" pitchFamily="18" charset="0"/>
                          <a:ea typeface="等线" panose="02010600030101010101" pitchFamily="2" charset="-122"/>
                          <a:cs typeface="Times New Roman" panose="02020603050405020304" pitchFamily="18" charset="0"/>
                        </a:rPr>
                        <a:t>5</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9525" marR="9525" marT="9529" marB="0" anchor="ctr"/>
                </a:tc>
                <a:tc>
                  <a:txBody>
                    <a:bodyPr/>
                    <a:lstStyle/>
                    <a:p>
                      <a:pPr algn="ctr">
                        <a:spcAft>
                          <a:spcPts val="0"/>
                        </a:spcAft>
                      </a:pPr>
                      <a:r>
                        <a:rPr lang="en-US" altLang="zh-CN" sz="1600" b="0" kern="100" dirty="0">
                          <a:effectLst/>
                          <a:latin typeface="Times New Roman" panose="02020603050405020304" pitchFamily="18" charset="0"/>
                          <a:ea typeface="等线" panose="02010600030101010101" pitchFamily="2" charset="-122"/>
                          <a:cs typeface="Times New Roman" panose="02020603050405020304" pitchFamily="18" charset="0"/>
                        </a:rPr>
                        <a:t>6.2</a:t>
                      </a:r>
                      <a:endParaRPr lang="zh-CN" sz="16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76" marR="68576" marT="9529" marB="0" anchor="ctr"/>
                </a:tc>
                <a:extLst>
                  <a:ext uri="{0D108BD9-81ED-4DB2-BD59-A6C34878D82A}">
                    <a16:rowId xmlns="" xmlns:a16="http://schemas.microsoft.com/office/drawing/2014/main" val="1339093239"/>
                  </a:ext>
                </a:extLst>
              </a:tr>
              <a:tr h="360000">
                <a:tc>
                  <a:txBody>
                    <a:bodyPr/>
                    <a:lstStyle/>
                    <a:p>
                      <a:pPr algn="ctr">
                        <a:spcAft>
                          <a:spcPts val="0"/>
                        </a:spcAft>
                      </a:pP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Pr</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70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Al</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15</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Co</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15</a:t>
                      </a:r>
                      <a:endParaRPr lang="zh-CN" altLang="zh-CN" sz="1600" kern="100" baseline="-250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0" marR="0" marT="0" marB="0" anchor="ctr"/>
                </a:tc>
                <a:tc>
                  <a:txBody>
                    <a:bodyPr/>
                    <a:lstStyle/>
                    <a:p>
                      <a:pPr algn="ctr">
                        <a:spcAft>
                          <a:spcPts val="0"/>
                        </a:spcAft>
                      </a:pPr>
                      <a:r>
                        <a:rPr lang="en-US" altLang="zh-CN" sz="1600" b="0" kern="0" dirty="0" smtClean="0">
                          <a:effectLst/>
                          <a:latin typeface="Times New Roman" panose="02020603050405020304" pitchFamily="18" charset="0"/>
                          <a:ea typeface="宋体" panose="02010600030101010101" pitchFamily="2" charset="-122"/>
                          <a:cs typeface="Times New Roman" panose="02020603050405020304" pitchFamily="18" charset="0"/>
                        </a:rPr>
                        <a:t>Alloy slice</a:t>
                      </a:r>
                      <a:endParaRPr lang="zh-CN" alt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5</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9" marB="0" anchor="ct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5.3</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76" marR="68576" marT="9529" marB="0" anchor="ctr"/>
                </a:tc>
                <a:extLst>
                  <a:ext uri="{0D108BD9-81ED-4DB2-BD59-A6C34878D82A}">
                    <a16:rowId xmlns="" xmlns:a16="http://schemas.microsoft.com/office/drawing/2014/main" val="10005"/>
                  </a:ext>
                </a:extLst>
              </a:tr>
              <a:tr h="360000">
                <a:tc>
                  <a:txBody>
                    <a:bodyPr/>
                    <a:lstStyle/>
                    <a:p>
                      <a:pPr algn="ctr">
                        <a:spcAft>
                          <a:spcPts val="0"/>
                        </a:spcAft>
                      </a:pP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Pr</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70</a:t>
                      </a:r>
                      <a:r>
                        <a:rPr lang="en-US" altLang="zh-CN" sz="1600" kern="0" dirty="0">
                          <a:effectLst/>
                          <a:uFill>
                            <a:solidFill>
                              <a:srgbClr val="000000"/>
                            </a:solidFill>
                          </a:uFill>
                          <a:latin typeface="Times New Roman" panose="02020603050405020304" pitchFamily="18" charset="0"/>
                          <a:cs typeface="Times New Roman" panose="02020603050405020304" pitchFamily="18" charset="0"/>
                        </a:rPr>
                        <a:t>Al</a:t>
                      </a:r>
                      <a:r>
                        <a:rPr lang="en-US" altLang="zh-CN" sz="1600" kern="0" baseline="-25000" dirty="0">
                          <a:effectLst/>
                          <a:uFill>
                            <a:solidFill>
                              <a:srgbClr val="000000"/>
                            </a:solidFill>
                          </a:uFill>
                          <a:latin typeface="Times New Roman" panose="02020603050405020304" pitchFamily="18" charset="0"/>
                          <a:cs typeface="Times New Roman" panose="02020603050405020304" pitchFamily="18" charset="0"/>
                        </a:rPr>
                        <a:t>30</a:t>
                      </a:r>
                      <a:endParaRPr lang="zh-CN" altLang="zh-CN" sz="1600" kern="100" baseline="-25000" dirty="0">
                        <a:solidFill>
                          <a:srgbClr val="000000"/>
                        </a:solidFill>
                        <a:effectLst/>
                        <a:uFill>
                          <a:solidFill>
                            <a:srgbClr val="000000"/>
                          </a:solidFill>
                        </a:uFill>
                        <a:latin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altLang="zh-CN" sz="1600" b="0" kern="0" dirty="0" smtClean="0">
                          <a:effectLst/>
                          <a:latin typeface="Times New Roman" panose="02020603050405020304" pitchFamily="18" charset="0"/>
                          <a:ea typeface="宋体" panose="02010600030101010101" pitchFamily="2" charset="-122"/>
                          <a:cs typeface="Times New Roman" panose="02020603050405020304" pitchFamily="18" charset="0"/>
                        </a:rPr>
                        <a:t>Alloy slice</a:t>
                      </a:r>
                      <a:endParaRPr lang="zh-CN" alt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5</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9"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0" kern="0" dirty="0">
                          <a:effectLst/>
                          <a:latin typeface="Times New Roman" panose="02020603050405020304" pitchFamily="18" charset="0"/>
                          <a:ea typeface="宋体" panose="02010600030101010101" pitchFamily="2" charset="-122"/>
                          <a:cs typeface="Times New Roman" panose="02020603050405020304" pitchFamily="18" charset="0"/>
                        </a:rPr>
                        <a:t>3.9</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76" marR="68576" marT="9529" marB="0" anchor="ct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pic>
        <p:nvPicPr>
          <p:cNvPr id="12" name="图片 11">
            <a:extLst>
              <a:ext uri="{FF2B5EF4-FFF2-40B4-BE49-F238E27FC236}">
                <a16:creationId xmlns="" xmlns:a16="http://schemas.microsoft.com/office/drawing/2014/main" id="{9DCEBE5E-A1A1-4407-A2E2-AA53B7DDC60D}"/>
              </a:ext>
            </a:extLst>
          </p:cNvPr>
          <p:cNvPicPr>
            <a:picLocks noChangeAspect="1"/>
          </p:cNvPicPr>
          <p:nvPr/>
        </p:nvPicPr>
        <p:blipFill>
          <a:blip r:embed="rId2" cstate="print"/>
          <a:stretch>
            <a:fillRect/>
          </a:stretch>
        </p:blipFill>
        <p:spPr>
          <a:xfrm>
            <a:off x="304501" y="1789465"/>
            <a:ext cx="4553896" cy="2970556"/>
          </a:xfrm>
          <a:prstGeom prst="rect">
            <a:avLst/>
          </a:prstGeom>
        </p:spPr>
      </p:pic>
    </p:spTree>
    <p:extLst>
      <p:ext uri="{BB962C8B-B14F-4D97-AF65-F5344CB8AC3E}">
        <p14:creationId xmlns:p14="http://schemas.microsoft.com/office/powerpoint/2010/main" xmlns="" val="1984529941"/>
      </p:ext>
    </p:extLst>
  </p:cSld>
  <p:clrMapOvr>
    <a:masterClrMapping/>
  </p:clrMapOvr>
  <mc:AlternateContent xmlns:mc="http://schemas.openxmlformats.org/markup-compatibility/2006">
    <mc:Choice xmlns:p14="http://schemas.microsoft.com/office/powerpoint/2010/main" xmlns="" Requires="p14">
      <p:transition spd="slow" p14:dur="2000" advTm="5213"/>
    </mc:Choice>
    <mc:Fallback>
      <p:transition spd="slow" advTm="521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3">
            <a:extLst>
              <a:ext uri="{FF2B5EF4-FFF2-40B4-BE49-F238E27FC236}">
                <a16:creationId xmlns="" xmlns:a16="http://schemas.microsoft.com/office/drawing/2014/main" id="{8B27F926-FFB7-A299-BF6F-6596AC936589}"/>
              </a:ext>
            </a:extLst>
          </p:cNvPr>
          <p:cNvSpPr>
            <a:spLocks noGrp="1"/>
          </p:cNvSpPr>
          <p:nvPr>
            <p:ph type="title"/>
          </p:nvPr>
        </p:nvSpPr>
        <p:spPr>
          <a:xfrm>
            <a:off x="479376" y="165196"/>
            <a:ext cx="10972800" cy="538284"/>
          </a:xfrm>
          <a:prstGeom prst="rect">
            <a:avLst/>
          </a:prstGeom>
        </p:spPr>
        <p:txBody>
          <a:bodyPr/>
          <a:lstStyle/>
          <a:p>
            <a:r>
              <a:rPr lang="en-US" altLang="zh-CN" sz="1800" dirty="0" smtClean="0">
                <a:latin typeface="Arial" pitchFamily="34" charset="0"/>
                <a:cs typeface="Arial" pitchFamily="34" charset="0"/>
              </a:rPr>
              <a:t>2. Technology status quo—</a:t>
            </a:r>
            <a:r>
              <a:rPr lang="en-US" altLang="zh-CN" sz="1800" dirty="0" smtClean="0">
                <a:solidFill>
                  <a:srgbClr val="FF0000"/>
                </a:solidFill>
                <a:latin typeface="Arial" pitchFamily="34" charset="0"/>
                <a:cs typeface="Arial" pitchFamily="34" charset="0"/>
              </a:rPr>
              <a:t>efficiency improvement technology for heavy rare earth</a:t>
            </a:r>
            <a:endParaRPr lang="zh-CN" altLang="en-US" sz="1800" dirty="0">
              <a:solidFill>
                <a:srgbClr val="FF0000"/>
              </a:solidFill>
              <a:latin typeface="Arial" pitchFamily="34" charset="0"/>
              <a:cs typeface="Arial" pitchFamily="34" charset="0"/>
            </a:endParaRPr>
          </a:p>
        </p:txBody>
      </p:sp>
      <p:sp>
        <p:nvSpPr>
          <p:cNvPr id="40" name="文本框 39">
            <a:extLst>
              <a:ext uri="{FF2B5EF4-FFF2-40B4-BE49-F238E27FC236}">
                <a16:creationId xmlns="" xmlns:a16="http://schemas.microsoft.com/office/drawing/2014/main" id="{FDA4A42D-66EA-E4A4-F77B-5C36E8B267D4}"/>
              </a:ext>
            </a:extLst>
          </p:cNvPr>
          <p:cNvSpPr txBox="1"/>
          <p:nvPr/>
        </p:nvSpPr>
        <p:spPr>
          <a:xfrm>
            <a:off x="263352" y="1066979"/>
            <a:ext cx="11737304" cy="538284"/>
          </a:xfrm>
          <a:prstGeom prst="rect">
            <a:avLst/>
          </a:prstGeom>
          <a:solidFill>
            <a:schemeClr val="tx2">
              <a:lumMod val="20000"/>
              <a:lumOff val="80000"/>
            </a:schemeClr>
          </a:solidFill>
        </p:spPr>
        <p:txBody>
          <a:bodyPr wrap="none" rtlCol="0" anchor="ctr" anchorCtr="0">
            <a:noAutofit/>
          </a:bodyPr>
          <a:lstStyle/>
          <a:p>
            <a:r>
              <a:rPr lang="en-US" altLang="zh-CN" sz="1400" b="1" dirty="0" smtClean="0">
                <a:solidFill>
                  <a:srgbClr val="FF0000"/>
                </a:solidFill>
                <a:latin typeface="Arial" pitchFamily="34" charset="0"/>
                <a:cs typeface="Arial" pitchFamily="34" charset="0"/>
              </a:rPr>
              <a:t>High-</a:t>
            </a:r>
            <a:r>
              <a:rPr lang="en-US" altLang="zh-CN" sz="1400" b="1" dirty="0" err="1" smtClean="0">
                <a:solidFill>
                  <a:srgbClr val="FF0000"/>
                </a:solidFill>
                <a:latin typeface="Arial" pitchFamily="34" charset="0"/>
                <a:cs typeface="Arial" pitchFamily="34" charset="0"/>
              </a:rPr>
              <a:t>Ga</a:t>
            </a:r>
            <a:r>
              <a:rPr lang="en-US" altLang="zh-CN" sz="1400" b="1" dirty="0" smtClean="0">
                <a:solidFill>
                  <a:srgbClr val="FF0000"/>
                </a:solidFill>
                <a:latin typeface="Arial" pitchFamily="34" charset="0"/>
                <a:cs typeface="Arial" pitchFamily="34" charset="0"/>
              </a:rPr>
              <a:t> low-B technology</a:t>
            </a:r>
            <a:r>
              <a:rPr lang="en-US" altLang="zh-CN" sz="1400" dirty="0" smtClean="0">
                <a:latin typeface="Arial" pitchFamily="34" charset="0"/>
                <a:cs typeface="Arial" pitchFamily="34" charset="0"/>
              </a:rPr>
              <a:t>: High </a:t>
            </a:r>
            <a:r>
              <a:rPr lang="en-US" altLang="zh-CN" sz="1400" dirty="0" err="1" smtClean="0">
                <a:latin typeface="Arial" pitchFamily="34" charset="0"/>
                <a:cs typeface="Arial" pitchFamily="34" charset="0"/>
              </a:rPr>
              <a:t>coercivity</a:t>
            </a:r>
            <a:r>
              <a:rPr lang="en-US" altLang="zh-CN" sz="1400" dirty="0" smtClean="0">
                <a:latin typeface="Arial" pitchFamily="34" charset="0"/>
                <a:cs typeface="Arial" pitchFamily="34" charset="0"/>
              </a:rPr>
              <a:t> is achieved through microstructure adjustment and control </a:t>
            </a:r>
            <a:r>
              <a:rPr lang="en-US" altLang="zh-CN" sz="1400" dirty="0" smtClean="0">
                <a:solidFill>
                  <a:srgbClr val="FF0000"/>
                </a:solidFill>
                <a:latin typeface="Arial" pitchFamily="34" charset="0"/>
                <a:cs typeface="Arial" pitchFamily="34" charset="0"/>
              </a:rPr>
              <a:t>without the use of heavy rare earth elements</a:t>
            </a:r>
            <a:r>
              <a:rPr lang="en-US" altLang="zh-CN" sz="1400" dirty="0" smtClean="0">
                <a:latin typeface="Arial" pitchFamily="34" charset="0"/>
                <a:cs typeface="Arial" pitchFamily="34" charset="0"/>
              </a:rPr>
              <a:t>.</a:t>
            </a:r>
            <a:endParaRPr lang="zh-CN" altLang="zh-CN" sz="1400" dirty="0" smtClean="0">
              <a:latin typeface="Arial" pitchFamily="34" charset="0"/>
              <a:cs typeface="Arial" pitchFamily="34" charset="0"/>
            </a:endParaRPr>
          </a:p>
          <a:p>
            <a:endParaRPr lang="zh-CN" altLang="en-US" sz="1400" b="0" i="0" dirty="0">
              <a:solidFill>
                <a:srgbClr val="262626"/>
              </a:solidFill>
              <a:effectLst/>
              <a:latin typeface="Arial" pitchFamily="34" charset="0"/>
              <a:ea typeface="Microsoft YaHei" panose="020B0503020204020204" pitchFamily="34" charset="-122"/>
              <a:cs typeface="Arial" pitchFamily="34" charset="0"/>
            </a:endParaRPr>
          </a:p>
        </p:txBody>
      </p:sp>
      <p:sp>
        <p:nvSpPr>
          <p:cNvPr id="6" name="文本框 5">
            <a:extLst>
              <a:ext uri="{FF2B5EF4-FFF2-40B4-BE49-F238E27FC236}">
                <a16:creationId xmlns="" xmlns:a16="http://schemas.microsoft.com/office/drawing/2014/main" id="{E1AFBB9F-FFE5-8D5B-C285-41F1A270A914}"/>
              </a:ext>
            </a:extLst>
          </p:cNvPr>
          <p:cNvSpPr txBox="1"/>
          <p:nvPr/>
        </p:nvSpPr>
        <p:spPr>
          <a:xfrm>
            <a:off x="277144" y="5088656"/>
            <a:ext cx="11377264" cy="1446954"/>
          </a:xfrm>
          <a:prstGeom prst="rect">
            <a:avLst/>
          </a:prstGeom>
          <a:noFill/>
        </p:spPr>
        <p:txBody>
          <a:bodyPr wrap="square" rtlCol="0">
            <a:noAutofit/>
          </a:bodyPr>
          <a:lstStyle/>
          <a:p>
            <a:pPr algn="just">
              <a:lnSpc>
                <a:spcPct val="150000"/>
              </a:lnSpc>
            </a:pPr>
            <a:r>
              <a:rPr lang="en-US" altLang="zh-CN" sz="1600" dirty="0" smtClean="0">
                <a:latin typeface="Arial" pitchFamily="34" charset="0"/>
                <a:cs typeface="Arial" pitchFamily="34" charset="0"/>
              </a:rPr>
              <a:t>The </a:t>
            </a:r>
            <a:r>
              <a:rPr lang="en-US" altLang="zh-CN" sz="1600" dirty="0" err="1" smtClean="0">
                <a:solidFill>
                  <a:srgbClr val="FF0000"/>
                </a:solidFill>
                <a:latin typeface="Arial" pitchFamily="34" charset="0"/>
                <a:cs typeface="Arial" pitchFamily="34" charset="0"/>
              </a:rPr>
              <a:t>coercivity</a:t>
            </a:r>
            <a:r>
              <a:rPr lang="en-US" altLang="zh-CN" sz="1600" dirty="0" smtClean="0">
                <a:solidFill>
                  <a:srgbClr val="FF0000"/>
                </a:solidFill>
                <a:latin typeface="Arial" pitchFamily="34" charset="0"/>
                <a:cs typeface="Arial" pitchFamily="34" charset="0"/>
              </a:rPr>
              <a:t> of 17-20 </a:t>
            </a:r>
            <a:r>
              <a:rPr lang="en-US" altLang="zh-CN" sz="1600" dirty="0" err="1" smtClean="0">
                <a:solidFill>
                  <a:srgbClr val="FF0000"/>
                </a:solidFill>
                <a:latin typeface="Arial" pitchFamily="34" charset="0"/>
                <a:cs typeface="Arial" pitchFamily="34" charset="0"/>
              </a:rPr>
              <a:t>kOe</a:t>
            </a:r>
            <a:r>
              <a:rPr lang="en-US" altLang="zh-CN" sz="1600" dirty="0" smtClean="0">
                <a:solidFill>
                  <a:srgbClr val="FF0000"/>
                </a:solidFill>
                <a:latin typeface="Arial" pitchFamily="34" charset="0"/>
                <a:cs typeface="Arial" pitchFamily="34" charset="0"/>
              </a:rPr>
              <a:t> </a:t>
            </a:r>
            <a:r>
              <a:rPr lang="en-US" altLang="zh-CN" sz="1600" dirty="0" smtClean="0">
                <a:latin typeface="Arial" pitchFamily="34" charset="0"/>
                <a:cs typeface="Arial" pitchFamily="34" charset="0"/>
              </a:rPr>
              <a:t>could be achieved by the high-</a:t>
            </a:r>
            <a:r>
              <a:rPr lang="en-US" altLang="zh-CN" sz="1600" dirty="0" err="1" smtClean="0">
                <a:latin typeface="Arial" pitchFamily="34" charset="0"/>
                <a:cs typeface="Arial" pitchFamily="34" charset="0"/>
              </a:rPr>
              <a:t>Ga</a:t>
            </a:r>
            <a:r>
              <a:rPr lang="en-US" altLang="zh-CN" sz="1600" dirty="0" smtClean="0">
                <a:latin typeface="Arial" pitchFamily="34" charset="0"/>
                <a:cs typeface="Arial" pitchFamily="34" charset="0"/>
              </a:rPr>
              <a:t> low-B technology, which can also remove heavy rare earth elements in products such as </a:t>
            </a:r>
            <a:r>
              <a:rPr lang="en-US" altLang="zh-CN" sz="1600" dirty="0" smtClean="0">
                <a:solidFill>
                  <a:srgbClr val="FF0000"/>
                </a:solidFill>
                <a:latin typeface="Arial" pitchFamily="34" charset="0"/>
                <a:cs typeface="Arial" pitchFamily="34" charset="0"/>
              </a:rPr>
              <a:t>50SH and 52H</a:t>
            </a:r>
            <a:r>
              <a:rPr lang="en-US" altLang="zh-CN" sz="1600" dirty="0" smtClean="0">
                <a:latin typeface="Arial" pitchFamily="34" charset="0"/>
                <a:cs typeface="Arial" pitchFamily="34" charset="0"/>
              </a:rPr>
              <a:t>.</a:t>
            </a:r>
            <a:endParaRPr lang="en-US" altLang="zh-CN" sz="1600" b="0" i="0" dirty="0">
              <a:solidFill>
                <a:srgbClr val="262626"/>
              </a:solidFill>
              <a:effectLst/>
              <a:latin typeface="Arial" pitchFamily="34" charset="0"/>
              <a:ea typeface="Microsoft YaHei" panose="020B0503020204020204" pitchFamily="34" charset="-122"/>
              <a:cs typeface="Arial" pitchFamily="34" charset="0"/>
            </a:endParaRPr>
          </a:p>
          <a:p>
            <a:pPr algn="just">
              <a:lnSpc>
                <a:spcPct val="120000"/>
              </a:lnSpc>
              <a:spcBef>
                <a:spcPts val="600"/>
              </a:spcBef>
            </a:pPr>
            <a:r>
              <a:rPr lang="en-US" altLang="zh-CN" sz="1600" dirty="0" smtClean="0">
                <a:latin typeface="Arial" pitchFamily="34" charset="0"/>
                <a:cs typeface="Arial" pitchFamily="34" charset="0"/>
              </a:rPr>
              <a:t>The grain boundary optimization effect of high-</a:t>
            </a:r>
            <a:r>
              <a:rPr lang="en-US" altLang="zh-CN" sz="1600" dirty="0" err="1" smtClean="0">
                <a:latin typeface="Arial" pitchFamily="34" charset="0"/>
                <a:cs typeface="Arial" pitchFamily="34" charset="0"/>
              </a:rPr>
              <a:t>Ga</a:t>
            </a:r>
            <a:r>
              <a:rPr lang="en-US" altLang="zh-CN" sz="1600" dirty="0" smtClean="0">
                <a:latin typeface="Arial" pitchFamily="34" charset="0"/>
                <a:cs typeface="Arial" pitchFamily="34" charset="0"/>
              </a:rPr>
              <a:t> low-B system can also be extended to products containing heavy rare earth to reduce the using volume of heavy rare earth by </a:t>
            </a:r>
            <a:r>
              <a:rPr lang="en-US" altLang="zh-CN" sz="1600" dirty="0" smtClean="0">
                <a:solidFill>
                  <a:srgbClr val="FF0000"/>
                </a:solidFill>
                <a:latin typeface="Arial" pitchFamily="34" charset="0"/>
                <a:cs typeface="Arial" pitchFamily="34" charset="0"/>
              </a:rPr>
              <a:t>1wt.% </a:t>
            </a:r>
            <a:r>
              <a:rPr lang="en-US" altLang="zh-CN" sz="1600" dirty="0" err="1" smtClean="0">
                <a:solidFill>
                  <a:srgbClr val="FF0000"/>
                </a:solidFill>
                <a:latin typeface="Arial" pitchFamily="34" charset="0"/>
                <a:cs typeface="Arial" pitchFamily="34" charset="0"/>
              </a:rPr>
              <a:t>Dy</a:t>
            </a:r>
            <a:r>
              <a:rPr lang="en-US" altLang="zh-CN" sz="1600" dirty="0" smtClean="0">
                <a:solidFill>
                  <a:srgbClr val="FF0000"/>
                </a:solidFill>
                <a:latin typeface="Arial" pitchFamily="34" charset="0"/>
                <a:cs typeface="Arial" pitchFamily="34" charset="0"/>
              </a:rPr>
              <a:t> or 0.5wt.%Tb.</a:t>
            </a:r>
            <a:endParaRPr lang="zh-CN" altLang="zh-CN" sz="1600" dirty="0" smtClean="0">
              <a:solidFill>
                <a:srgbClr val="FF0000"/>
              </a:solidFill>
              <a:latin typeface="Arial" pitchFamily="34" charset="0"/>
              <a:cs typeface="Arial" pitchFamily="34" charset="0"/>
            </a:endParaRPr>
          </a:p>
          <a:p>
            <a:pPr algn="just">
              <a:lnSpc>
                <a:spcPct val="120000"/>
              </a:lnSpc>
              <a:spcBef>
                <a:spcPts val="600"/>
              </a:spcBef>
            </a:pPr>
            <a:endParaRPr lang="zh-CN" altLang="en-US" sz="2000" dirty="0">
              <a:solidFill>
                <a:srgbClr val="262626"/>
              </a:solidFill>
              <a:latin typeface="Arial" pitchFamily="34" charset="0"/>
              <a:ea typeface="Microsoft YaHei" panose="020B0503020204020204" pitchFamily="34" charset="-122"/>
              <a:cs typeface="Arial" pitchFamily="34" charset="0"/>
            </a:endParaRPr>
          </a:p>
        </p:txBody>
      </p:sp>
      <p:sp>
        <p:nvSpPr>
          <p:cNvPr id="9" name="文本框 8">
            <a:extLst>
              <a:ext uri="{FF2B5EF4-FFF2-40B4-BE49-F238E27FC236}">
                <a16:creationId xmlns="" xmlns:a16="http://schemas.microsoft.com/office/drawing/2014/main" id="{CCB45F9F-3DFF-457C-9A18-40E87DC0CFEC}"/>
              </a:ext>
            </a:extLst>
          </p:cNvPr>
          <p:cNvSpPr txBox="1"/>
          <p:nvPr/>
        </p:nvSpPr>
        <p:spPr>
          <a:xfrm>
            <a:off x="4439816" y="4677042"/>
            <a:ext cx="3888432" cy="397886"/>
          </a:xfrm>
          <a:prstGeom prst="rect">
            <a:avLst/>
          </a:prstGeom>
          <a:noFill/>
        </p:spPr>
        <p:txBody>
          <a:bodyPr wrap="square" rtlCol="0">
            <a:noAutofit/>
          </a:bodyPr>
          <a:lstStyle/>
          <a:p>
            <a:pPr algn="ctr"/>
            <a:r>
              <a:rPr lang="en-US" altLang="zh-CN" sz="1400" dirty="0" smtClean="0">
                <a:solidFill>
                  <a:srgbClr val="262626"/>
                </a:solidFill>
                <a:latin typeface="Arial" pitchFamily="34" charset="0"/>
                <a:ea typeface="黑体" panose="02010609060101010101" pitchFamily="49" charset="-122"/>
                <a:cs typeface="Arial" pitchFamily="34" charset="0"/>
              </a:rPr>
              <a:t>Demagnetization curve of high-</a:t>
            </a:r>
            <a:r>
              <a:rPr lang="en-US" altLang="zh-CN" sz="1400" dirty="0" err="1" smtClean="0">
                <a:solidFill>
                  <a:srgbClr val="262626"/>
                </a:solidFill>
                <a:latin typeface="Arial" pitchFamily="34" charset="0"/>
                <a:ea typeface="黑体" panose="02010609060101010101" pitchFamily="49" charset="-122"/>
                <a:cs typeface="Arial" pitchFamily="34" charset="0"/>
              </a:rPr>
              <a:t>Ga</a:t>
            </a:r>
            <a:r>
              <a:rPr lang="en-US" altLang="zh-CN" sz="1400" dirty="0" smtClean="0">
                <a:solidFill>
                  <a:srgbClr val="262626"/>
                </a:solidFill>
                <a:latin typeface="Arial" pitchFamily="34" charset="0"/>
                <a:ea typeface="黑体" panose="02010609060101010101" pitchFamily="49" charset="-122"/>
                <a:cs typeface="Arial" pitchFamily="34" charset="0"/>
              </a:rPr>
              <a:t> low-B series magnet with different rare earth content</a:t>
            </a:r>
          </a:p>
        </p:txBody>
      </p:sp>
      <p:pic>
        <p:nvPicPr>
          <p:cNvPr id="8" name="图片 7">
            <a:extLst>
              <a:ext uri="{FF2B5EF4-FFF2-40B4-BE49-F238E27FC236}">
                <a16:creationId xmlns="" xmlns:a16="http://schemas.microsoft.com/office/drawing/2014/main" id="{B8F2B114-89BD-4A80-82E8-EBE6D0FB783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367808" y="1766602"/>
            <a:ext cx="3801307" cy="2838744"/>
          </a:xfrm>
          <a:prstGeom prst="rect">
            <a:avLst/>
          </a:prstGeom>
        </p:spPr>
      </p:pic>
      <p:pic>
        <p:nvPicPr>
          <p:cNvPr id="13" name="图片 12">
            <a:extLst>
              <a:ext uri="{FF2B5EF4-FFF2-40B4-BE49-F238E27FC236}">
                <a16:creationId xmlns="" xmlns:a16="http://schemas.microsoft.com/office/drawing/2014/main" id="{3D29A47D-F8F1-4427-A788-1DDEDEB1FCD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3025" y="1670544"/>
            <a:ext cx="4015582" cy="2934802"/>
          </a:xfrm>
          <a:prstGeom prst="rect">
            <a:avLst/>
          </a:prstGeom>
        </p:spPr>
      </p:pic>
      <p:sp>
        <p:nvSpPr>
          <p:cNvPr id="16" name="文本框 15">
            <a:extLst>
              <a:ext uri="{FF2B5EF4-FFF2-40B4-BE49-F238E27FC236}">
                <a16:creationId xmlns="" xmlns:a16="http://schemas.microsoft.com/office/drawing/2014/main" id="{E1E20570-FE80-49C8-8A3B-3796C0A9FC6E}"/>
              </a:ext>
            </a:extLst>
          </p:cNvPr>
          <p:cNvSpPr txBox="1"/>
          <p:nvPr/>
        </p:nvSpPr>
        <p:spPr>
          <a:xfrm>
            <a:off x="0" y="4677042"/>
            <a:ext cx="4007768" cy="397886"/>
          </a:xfrm>
          <a:prstGeom prst="rect">
            <a:avLst/>
          </a:prstGeom>
          <a:noFill/>
        </p:spPr>
        <p:txBody>
          <a:bodyPr wrap="square" rtlCol="0">
            <a:noAutofit/>
          </a:bodyPr>
          <a:lstStyle/>
          <a:p>
            <a:pPr algn="ctr"/>
            <a:r>
              <a:rPr lang="en-US" altLang="zh-CN" sz="1400" dirty="0" smtClean="0">
                <a:latin typeface="Arial" pitchFamily="34" charset="0"/>
                <a:cs typeface="Arial" pitchFamily="34" charset="0"/>
              </a:rPr>
              <a:t>Curve of </a:t>
            </a:r>
            <a:r>
              <a:rPr lang="en-US" altLang="zh-CN" sz="1400" dirty="0" err="1" smtClean="0">
                <a:latin typeface="Arial" pitchFamily="34" charset="0"/>
                <a:cs typeface="Arial" pitchFamily="34" charset="0"/>
              </a:rPr>
              <a:t>coercivity</a:t>
            </a:r>
            <a:r>
              <a:rPr lang="en-US" altLang="zh-CN" sz="1400" dirty="0" smtClean="0">
                <a:latin typeface="Arial" pitchFamily="34" charset="0"/>
                <a:cs typeface="Arial" pitchFamily="34" charset="0"/>
              </a:rPr>
              <a:t> and </a:t>
            </a:r>
            <a:r>
              <a:rPr lang="en-US" altLang="zh-CN" sz="1400" dirty="0" err="1" smtClean="0">
                <a:latin typeface="Arial" pitchFamily="34" charset="0"/>
                <a:cs typeface="Arial" pitchFamily="34" charset="0"/>
              </a:rPr>
              <a:t>remanence</a:t>
            </a:r>
            <a:r>
              <a:rPr lang="en-US" altLang="zh-CN" sz="1400" dirty="0" smtClean="0">
                <a:latin typeface="Arial" pitchFamily="34" charset="0"/>
                <a:cs typeface="Arial" pitchFamily="34" charset="0"/>
              </a:rPr>
              <a:t> with different B content</a:t>
            </a:r>
            <a:endParaRPr lang="zh-CN" altLang="zh-CN" sz="1400" dirty="0" smtClean="0">
              <a:latin typeface="Arial" pitchFamily="34" charset="0"/>
              <a:cs typeface="Arial" pitchFamily="34" charset="0"/>
            </a:endParaRPr>
          </a:p>
          <a:p>
            <a:pPr algn="ctr"/>
            <a:endParaRPr lang="zh-CN" altLang="en-US" sz="1400" b="0" i="0" dirty="0">
              <a:solidFill>
                <a:srgbClr val="262626"/>
              </a:solidFill>
              <a:effectLst/>
              <a:latin typeface="Arial" pitchFamily="34" charset="0"/>
              <a:ea typeface="黑体" panose="02010609060101010101" pitchFamily="49" charset="-122"/>
              <a:cs typeface="Arial" pitchFamily="34" charset="0"/>
            </a:endParaRPr>
          </a:p>
        </p:txBody>
      </p:sp>
      <p:pic>
        <p:nvPicPr>
          <p:cNvPr id="17" name="图片 16" descr="江西理工 jac-2">
            <a:extLst>
              <a:ext uri="{FF2B5EF4-FFF2-40B4-BE49-F238E27FC236}">
                <a16:creationId xmlns="" xmlns:a16="http://schemas.microsoft.com/office/drawing/2014/main" id="{812243C2-4FC7-47AB-82CB-EE7ED4510263}"/>
              </a:ext>
            </a:extLst>
          </p:cNvPr>
          <p:cNvPicPr/>
          <p:nvPr/>
        </p:nvPicPr>
        <p:blipFill rotWithShape="1">
          <a:blip r:embed="rId4" cstate="print"/>
          <a:srcRect l="34255"/>
          <a:stretch/>
        </p:blipFill>
        <p:spPr>
          <a:xfrm>
            <a:off x="8446752" y="1790456"/>
            <a:ext cx="3459772" cy="2649704"/>
          </a:xfrm>
          <a:prstGeom prst="rect">
            <a:avLst/>
          </a:prstGeom>
        </p:spPr>
      </p:pic>
      <p:sp>
        <p:nvSpPr>
          <p:cNvPr id="18" name="文本框 17">
            <a:extLst>
              <a:ext uri="{FF2B5EF4-FFF2-40B4-BE49-F238E27FC236}">
                <a16:creationId xmlns="" xmlns:a16="http://schemas.microsoft.com/office/drawing/2014/main" id="{36F9B813-806A-43E0-90AB-A74604586404}"/>
              </a:ext>
            </a:extLst>
          </p:cNvPr>
          <p:cNvSpPr txBox="1"/>
          <p:nvPr/>
        </p:nvSpPr>
        <p:spPr>
          <a:xfrm>
            <a:off x="8441317" y="4601921"/>
            <a:ext cx="3459772" cy="397886"/>
          </a:xfrm>
          <a:prstGeom prst="rect">
            <a:avLst/>
          </a:prstGeom>
          <a:noFill/>
        </p:spPr>
        <p:txBody>
          <a:bodyPr wrap="square" rtlCol="0">
            <a:noAutofit/>
          </a:bodyPr>
          <a:lstStyle/>
          <a:p>
            <a:pPr algn="ctr"/>
            <a:r>
              <a:rPr lang="en-US" altLang="zh-CN" sz="1400" dirty="0" smtClean="0">
                <a:solidFill>
                  <a:srgbClr val="262626"/>
                </a:solidFill>
                <a:latin typeface="Arial" pitchFamily="34" charset="0"/>
                <a:ea typeface="黑体" panose="02010609060101010101" pitchFamily="49" charset="-122"/>
                <a:cs typeface="Arial" pitchFamily="34" charset="0"/>
              </a:rPr>
              <a:t>Microstructure of high-</a:t>
            </a:r>
            <a:r>
              <a:rPr lang="en-US" altLang="zh-CN" sz="1400" dirty="0" err="1" smtClean="0">
                <a:solidFill>
                  <a:srgbClr val="262626"/>
                </a:solidFill>
                <a:latin typeface="Arial" pitchFamily="34" charset="0"/>
                <a:ea typeface="黑体" panose="02010609060101010101" pitchFamily="49" charset="-122"/>
                <a:cs typeface="Arial" pitchFamily="34" charset="0"/>
              </a:rPr>
              <a:t>Ga</a:t>
            </a:r>
            <a:r>
              <a:rPr lang="en-US" altLang="zh-CN" sz="1400" dirty="0" smtClean="0">
                <a:solidFill>
                  <a:srgbClr val="262626"/>
                </a:solidFill>
                <a:latin typeface="Arial" pitchFamily="34" charset="0"/>
                <a:ea typeface="黑体" panose="02010609060101010101" pitchFamily="49" charset="-122"/>
                <a:cs typeface="Arial" pitchFamily="34" charset="0"/>
              </a:rPr>
              <a:t> low-B series magnet</a:t>
            </a:r>
          </a:p>
        </p:txBody>
      </p:sp>
    </p:spTree>
    <p:extLst>
      <p:ext uri="{BB962C8B-B14F-4D97-AF65-F5344CB8AC3E}">
        <p14:creationId xmlns:p14="http://schemas.microsoft.com/office/powerpoint/2010/main" xmlns="" val="4163817387"/>
      </p:ext>
    </p:extLst>
  </p:cSld>
  <p:clrMapOvr>
    <a:masterClrMapping/>
  </p:clrMapOvr>
  <mc:AlternateContent xmlns:mc="http://schemas.openxmlformats.org/markup-compatibility/2006">
    <mc:Choice xmlns:p14="http://schemas.microsoft.com/office/powerpoint/2010/main" xmlns="" Requires="p14">
      <p:transition spd="slow" p14:dur="2000" advTm="5213"/>
    </mc:Choice>
    <mc:Fallback>
      <p:transition spd="slow" advTm="521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79376" y="165196"/>
            <a:ext cx="10972800" cy="538284"/>
          </a:xfrm>
          <a:prstGeom prst="rect">
            <a:avLst/>
          </a:prstGeom>
        </p:spPr>
        <p:txBody>
          <a:bodyPr/>
          <a:lstStyle/>
          <a:p>
            <a:r>
              <a:rPr lang="en-US" altLang="zh-CN" sz="1600" dirty="0">
                <a:latin typeface="Arial" pitchFamily="34" charset="0"/>
                <a:cs typeface="Arial" pitchFamily="34" charset="0"/>
              </a:rPr>
              <a:t>2. </a:t>
            </a:r>
            <a:r>
              <a:rPr lang="en-US" altLang="zh-CN" sz="1600" dirty="0" smtClean="0">
                <a:latin typeface="Arial" pitchFamily="34" charset="0"/>
                <a:cs typeface="Arial" pitchFamily="34" charset="0"/>
              </a:rPr>
              <a:t>Technology status quo-—</a:t>
            </a:r>
            <a:r>
              <a:rPr lang="en-US" altLang="zh-CN" sz="1600" dirty="0" smtClean="0">
                <a:solidFill>
                  <a:srgbClr val="FF0000"/>
                </a:solidFill>
                <a:latin typeface="Arial" pitchFamily="34" charset="0"/>
                <a:cs typeface="Arial" pitchFamily="34" charset="0"/>
              </a:rPr>
              <a:t>preparation technology of high abundance rare earth magnets</a:t>
            </a:r>
            <a:r>
              <a:rPr lang="zh-CN" altLang="zh-CN" sz="2800" dirty="0" smtClean="0">
                <a:solidFill>
                  <a:srgbClr val="FF0000"/>
                </a:solidFill>
                <a:latin typeface="Arial" pitchFamily="34" charset="0"/>
                <a:cs typeface="Arial" pitchFamily="34" charset="0"/>
              </a:rPr>
              <a:t/>
            </a:r>
            <a:br>
              <a:rPr lang="zh-CN" altLang="zh-CN" sz="2800" dirty="0" smtClean="0">
                <a:solidFill>
                  <a:srgbClr val="FF0000"/>
                </a:solidFill>
                <a:latin typeface="Arial" pitchFamily="34" charset="0"/>
                <a:cs typeface="Arial" pitchFamily="34" charset="0"/>
              </a:rPr>
            </a:br>
            <a:endParaRPr lang="zh-CN" altLang="en-US" sz="2800" dirty="0">
              <a:solidFill>
                <a:srgbClr val="FF0000"/>
              </a:solidFill>
              <a:latin typeface="Arial" pitchFamily="34" charset="0"/>
              <a:cs typeface="Arial" pitchFamily="34" charset="0"/>
            </a:endParaRPr>
          </a:p>
        </p:txBody>
      </p:sp>
      <p:sp>
        <p:nvSpPr>
          <p:cNvPr id="3" name="文本框 2">
            <a:extLst>
              <a:ext uri="{FF2B5EF4-FFF2-40B4-BE49-F238E27FC236}">
                <a16:creationId xmlns="" xmlns:a16="http://schemas.microsoft.com/office/drawing/2014/main" id="{E68BAE16-3133-062D-395C-0676A850D1C2}"/>
              </a:ext>
            </a:extLst>
          </p:cNvPr>
          <p:cNvSpPr txBox="1"/>
          <p:nvPr/>
        </p:nvSpPr>
        <p:spPr>
          <a:xfrm>
            <a:off x="739822" y="1066979"/>
            <a:ext cx="5428186" cy="538284"/>
          </a:xfrm>
          <a:prstGeom prst="rect">
            <a:avLst/>
          </a:prstGeom>
          <a:solidFill>
            <a:schemeClr val="tx2">
              <a:lumMod val="20000"/>
              <a:lumOff val="80000"/>
            </a:schemeClr>
          </a:solidFill>
        </p:spPr>
        <p:txBody>
          <a:bodyPr wrap="none" rtlCol="0" anchor="ctr" anchorCtr="0">
            <a:noAutofit/>
          </a:bodyPr>
          <a:lstStyle/>
          <a:p>
            <a:pPr algn="ctr"/>
            <a:endParaRPr lang="en-US" altLang="zh-CN" sz="2000" dirty="0" smtClean="0">
              <a:solidFill>
                <a:srgbClr val="FF0000"/>
              </a:solidFill>
              <a:latin typeface="Arial" pitchFamily="34" charset="0"/>
              <a:cs typeface="Arial" pitchFamily="34" charset="0"/>
            </a:endParaRPr>
          </a:p>
          <a:p>
            <a:pPr algn="ctr"/>
            <a:r>
              <a:rPr lang="en-US" altLang="zh-CN" sz="2000" dirty="0" smtClean="0">
                <a:solidFill>
                  <a:srgbClr val="FF0000"/>
                </a:solidFill>
                <a:latin typeface="Arial" pitchFamily="34" charset="0"/>
                <a:cs typeface="Arial" pitchFamily="34" charset="0"/>
              </a:rPr>
              <a:t>Cerium magnet - dual main phase technology</a:t>
            </a:r>
            <a:endParaRPr lang="zh-CN" altLang="zh-CN" sz="2000" dirty="0" smtClean="0">
              <a:solidFill>
                <a:srgbClr val="FF0000"/>
              </a:solidFill>
              <a:latin typeface="Arial" pitchFamily="34" charset="0"/>
              <a:cs typeface="Arial" pitchFamily="34" charset="0"/>
            </a:endParaRPr>
          </a:p>
          <a:p>
            <a:pPr algn="ctr"/>
            <a:endParaRPr lang="zh-CN" altLang="en-US" sz="2000" b="1" dirty="0">
              <a:solidFill>
                <a:srgbClr val="FF0000"/>
              </a:solidFill>
              <a:latin typeface="Arial" pitchFamily="34" charset="0"/>
              <a:ea typeface="Microsoft YaHei" panose="020B0503020204020204" pitchFamily="34" charset="-122"/>
              <a:cs typeface="Arial" pitchFamily="34" charset="0"/>
            </a:endParaRPr>
          </a:p>
        </p:txBody>
      </p:sp>
      <p:sp>
        <p:nvSpPr>
          <p:cNvPr id="2" name="文本框 1">
            <a:extLst>
              <a:ext uri="{FF2B5EF4-FFF2-40B4-BE49-F238E27FC236}">
                <a16:creationId xmlns="" xmlns:a16="http://schemas.microsoft.com/office/drawing/2014/main" id="{DB80A6AA-6285-830A-345B-DD8B372D0CF2}"/>
              </a:ext>
            </a:extLst>
          </p:cNvPr>
          <p:cNvSpPr txBox="1"/>
          <p:nvPr/>
        </p:nvSpPr>
        <p:spPr>
          <a:xfrm>
            <a:off x="0" y="5255511"/>
            <a:ext cx="12192000" cy="1071019"/>
          </a:xfrm>
          <a:prstGeom prst="rect">
            <a:avLst/>
          </a:prstGeom>
          <a:solidFill>
            <a:srgbClr val="FFFF00"/>
          </a:solidFill>
          <a:ln>
            <a:solidFill>
              <a:schemeClr val="accent1"/>
            </a:solidFill>
          </a:ln>
        </p:spPr>
        <p:txBody>
          <a:bodyPr wrap="square" rtlCol="0" anchor="ctr" anchorCtr="0">
            <a:noAutofit/>
          </a:bodyPr>
          <a:lstStyle/>
          <a:p>
            <a:pPr algn="ctr">
              <a:lnSpc>
                <a:spcPct val="150000"/>
              </a:lnSpc>
            </a:pPr>
            <a:r>
              <a:rPr lang="en-US" altLang="zh-CN" sz="1200" b="1" dirty="0" smtClean="0">
                <a:solidFill>
                  <a:srgbClr val="262626"/>
                </a:solidFill>
                <a:latin typeface="Arial" pitchFamily="34" charset="0"/>
                <a:ea typeface="Microsoft YaHei" panose="020B0503020204020204" pitchFamily="34" charset="-122"/>
                <a:cs typeface="Arial" pitchFamily="34" charset="0"/>
              </a:rPr>
              <a:t>Replacing </a:t>
            </a:r>
            <a:r>
              <a:rPr lang="en-US" altLang="zh-CN" sz="1200" b="1" dirty="0" err="1" smtClean="0">
                <a:solidFill>
                  <a:srgbClr val="262626"/>
                </a:solidFill>
                <a:latin typeface="Arial" pitchFamily="34" charset="0"/>
                <a:ea typeface="Microsoft YaHei" panose="020B0503020204020204" pitchFamily="34" charset="-122"/>
                <a:cs typeface="Arial" pitchFamily="34" charset="0"/>
              </a:rPr>
              <a:t>PrNd</a:t>
            </a:r>
            <a:r>
              <a:rPr lang="en-US" altLang="zh-CN" sz="1200" b="1" dirty="0" smtClean="0">
                <a:solidFill>
                  <a:srgbClr val="262626"/>
                </a:solidFill>
                <a:latin typeface="Arial" pitchFamily="34" charset="0"/>
                <a:ea typeface="Microsoft YaHei" panose="020B0503020204020204" pitchFamily="34" charset="-122"/>
                <a:cs typeface="Arial" pitchFamily="34" charset="0"/>
              </a:rPr>
              <a:t> with some </a:t>
            </a:r>
            <a:r>
              <a:rPr lang="en-US" altLang="zh-CN" sz="1200" b="1" dirty="0" err="1" smtClean="0">
                <a:solidFill>
                  <a:srgbClr val="262626"/>
                </a:solidFill>
                <a:latin typeface="Arial" pitchFamily="34" charset="0"/>
                <a:ea typeface="Microsoft YaHei" panose="020B0503020204020204" pitchFamily="34" charset="-122"/>
                <a:cs typeface="Arial" pitchFamily="34" charset="0"/>
              </a:rPr>
              <a:t>Ce</a:t>
            </a:r>
            <a:r>
              <a:rPr lang="en-US" altLang="zh-CN" sz="1200" b="1" dirty="0" smtClean="0">
                <a:solidFill>
                  <a:srgbClr val="262626"/>
                </a:solidFill>
                <a:latin typeface="Arial" pitchFamily="34" charset="0"/>
                <a:ea typeface="Microsoft YaHei" panose="020B0503020204020204" pitchFamily="34" charset="-122"/>
                <a:cs typeface="Arial" pitchFamily="34" charset="0"/>
              </a:rPr>
              <a:t> can reduce the performance of the magnet, but using a dual main phase process can improve the magnetic properties of the magnet.</a:t>
            </a:r>
          </a:p>
          <a:p>
            <a:pPr algn="ctr">
              <a:lnSpc>
                <a:spcPct val="150000"/>
              </a:lnSpc>
            </a:pPr>
            <a:r>
              <a:rPr lang="en-US" altLang="zh-CN" sz="1200" b="1" dirty="0" smtClean="0">
                <a:solidFill>
                  <a:srgbClr val="FF0000"/>
                </a:solidFill>
                <a:latin typeface="Arial" pitchFamily="34" charset="0"/>
                <a:ea typeface="Microsoft YaHei" panose="020B0503020204020204" pitchFamily="34" charset="-122"/>
                <a:cs typeface="Arial" pitchFamily="34" charset="0"/>
              </a:rPr>
              <a:t>The dual main phase process has achieved the preparation of high-performance cerium magnet.</a:t>
            </a:r>
          </a:p>
        </p:txBody>
      </p:sp>
      <p:pic>
        <p:nvPicPr>
          <p:cNvPr id="9" name="图片 8">
            <a:extLst>
              <a:ext uri="{FF2B5EF4-FFF2-40B4-BE49-F238E27FC236}">
                <a16:creationId xmlns="" xmlns:a16="http://schemas.microsoft.com/office/drawing/2014/main" id="{3B3C41E8-874E-F9B6-4919-EEA9490FB9E7}"/>
              </a:ext>
            </a:extLst>
          </p:cNvPr>
          <p:cNvPicPr>
            <a:picLocks noChangeAspect="1"/>
          </p:cNvPicPr>
          <p:nvPr/>
        </p:nvPicPr>
        <p:blipFill>
          <a:blip r:embed="rId2" cstate="print"/>
          <a:stretch>
            <a:fillRect/>
          </a:stretch>
        </p:blipFill>
        <p:spPr>
          <a:xfrm>
            <a:off x="4405722" y="1827843"/>
            <a:ext cx="3627717" cy="2661541"/>
          </a:xfrm>
          <a:prstGeom prst="rect">
            <a:avLst/>
          </a:prstGeom>
        </p:spPr>
      </p:pic>
      <p:pic>
        <p:nvPicPr>
          <p:cNvPr id="11" name="图片 10">
            <a:extLst>
              <a:ext uri="{FF2B5EF4-FFF2-40B4-BE49-F238E27FC236}">
                <a16:creationId xmlns="" xmlns:a16="http://schemas.microsoft.com/office/drawing/2014/main" id="{926B8FDA-83E0-975C-FB6D-31B3989B69A0}"/>
              </a:ext>
            </a:extLst>
          </p:cNvPr>
          <p:cNvPicPr>
            <a:picLocks noChangeAspect="1"/>
          </p:cNvPicPr>
          <p:nvPr/>
        </p:nvPicPr>
        <p:blipFill>
          <a:blip r:embed="rId3" cstate="print"/>
          <a:stretch>
            <a:fillRect/>
          </a:stretch>
        </p:blipFill>
        <p:spPr>
          <a:xfrm>
            <a:off x="479377" y="1812529"/>
            <a:ext cx="3672408" cy="2666003"/>
          </a:xfrm>
          <a:prstGeom prst="rect">
            <a:avLst/>
          </a:prstGeom>
        </p:spPr>
      </p:pic>
      <p:sp>
        <p:nvSpPr>
          <p:cNvPr id="12" name="文本框 11">
            <a:extLst>
              <a:ext uri="{FF2B5EF4-FFF2-40B4-BE49-F238E27FC236}">
                <a16:creationId xmlns="" xmlns:a16="http://schemas.microsoft.com/office/drawing/2014/main" id="{223946F0-BD98-681D-2FA6-0E3D5576B28D}"/>
              </a:ext>
            </a:extLst>
          </p:cNvPr>
          <p:cNvSpPr txBox="1"/>
          <p:nvPr/>
        </p:nvSpPr>
        <p:spPr>
          <a:xfrm>
            <a:off x="0" y="4581128"/>
            <a:ext cx="4202079" cy="397886"/>
          </a:xfrm>
          <a:prstGeom prst="rect">
            <a:avLst/>
          </a:prstGeom>
          <a:noFill/>
        </p:spPr>
        <p:txBody>
          <a:bodyPr wrap="square" rtlCol="0">
            <a:noAutofit/>
          </a:bodyPr>
          <a:lstStyle/>
          <a:p>
            <a:pPr algn="ctr"/>
            <a:r>
              <a:rPr lang="en-US" altLang="zh-CN" sz="1400" dirty="0" smtClean="0">
                <a:solidFill>
                  <a:srgbClr val="262626"/>
                </a:solidFill>
                <a:latin typeface="Arial" pitchFamily="34" charset="0"/>
                <a:ea typeface="黑体" panose="02010609060101010101" pitchFamily="49" charset="-122"/>
                <a:cs typeface="Arial" pitchFamily="34" charset="0"/>
              </a:rPr>
              <a:t>Demagnetization curves of magnets with different </a:t>
            </a:r>
            <a:r>
              <a:rPr lang="en-US" altLang="zh-CN" sz="1400" dirty="0" err="1" smtClean="0">
                <a:solidFill>
                  <a:srgbClr val="262626"/>
                </a:solidFill>
                <a:latin typeface="Arial" pitchFamily="34" charset="0"/>
                <a:ea typeface="黑体" panose="02010609060101010101" pitchFamily="49" charset="-122"/>
                <a:cs typeface="Arial" pitchFamily="34" charset="0"/>
              </a:rPr>
              <a:t>Ce</a:t>
            </a:r>
            <a:r>
              <a:rPr lang="en-US" altLang="zh-CN" sz="1400" dirty="0" smtClean="0">
                <a:solidFill>
                  <a:srgbClr val="262626"/>
                </a:solidFill>
                <a:latin typeface="Arial" pitchFamily="34" charset="0"/>
                <a:ea typeface="黑体" panose="02010609060101010101" pitchFamily="49" charset="-122"/>
                <a:cs typeface="Arial" pitchFamily="34" charset="0"/>
              </a:rPr>
              <a:t> contents</a:t>
            </a:r>
            <a:endParaRPr lang="zh-CN" altLang="en-US" sz="1400" b="0" i="0" dirty="0">
              <a:solidFill>
                <a:srgbClr val="262626"/>
              </a:solidFill>
              <a:effectLst/>
              <a:latin typeface="Arial" pitchFamily="34" charset="0"/>
              <a:ea typeface="黑体" panose="02010609060101010101" pitchFamily="49" charset="-122"/>
              <a:cs typeface="Arial" pitchFamily="34" charset="0"/>
            </a:endParaRPr>
          </a:p>
        </p:txBody>
      </p:sp>
      <p:sp>
        <p:nvSpPr>
          <p:cNvPr id="13" name="文本框 12">
            <a:extLst>
              <a:ext uri="{FF2B5EF4-FFF2-40B4-BE49-F238E27FC236}">
                <a16:creationId xmlns="" xmlns:a16="http://schemas.microsoft.com/office/drawing/2014/main" id="{1D61CAB7-1BE7-20BD-94BC-F5300EC15D47}"/>
              </a:ext>
            </a:extLst>
          </p:cNvPr>
          <p:cNvSpPr txBox="1"/>
          <p:nvPr/>
        </p:nvSpPr>
        <p:spPr>
          <a:xfrm>
            <a:off x="4151784" y="4653136"/>
            <a:ext cx="4202079" cy="397886"/>
          </a:xfrm>
          <a:prstGeom prst="rect">
            <a:avLst/>
          </a:prstGeom>
          <a:noFill/>
        </p:spPr>
        <p:txBody>
          <a:bodyPr wrap="square" rtlCol="0">
            <a:noAutofit/>
          </a:bodyPr>
          <a:lstStyle/>
          <a:p>
            <a:pPr algn="ctr"/>
            <a:r>
              <a:rPr lang="en-US" altLang="zh-CN" sz="1400" dirty="0" smtClean="0">
                <a:solidFill>
                  <a:srgbClr val="262626"/>
                </a:solidFill>
                <a:latin typeface="Arial" pitchFamily="34" charset="0"/>
                <a:ea typeface="黑体" panose="02010609060101010101" pitchFamily="49" charset="-122"/>
                <a:cs typeface="Arial" pitchFamily="34" charset="0"/>
              </a:rPr>
              <a:t>Demagnetization curves of </a:t>
            </a:r>
            <a:r>
              <a:rPr lang="en-US" altLang="zh-CN" sz="1400" dirty="0" err="1" smtClean="0">
                <a:solidFill>
                  <a:srgbClr val="262626"/>
                </a:solidFill>
                <a:latin typeface="Arial" pitchFamily="34" charset="0"/>
                <a:ea typeface="黑体" panose="02010609060101010101" pitchFamily="49" charset="-122"/>
                <a:cs typeface="Arial" pitchFamily="34" charset="0"/>
              </a:rPr>
              <a:t>Ce</a:t>
            </a:r>
            <a:r>
              <a:rPr lang="en-US" altLang="zh-CN" sz="1400" dirty="0" smtClean="0">
                <a:solidFill>
                  <a:srgbClr val="262626"/>
                </a:solidFill>
                <a:latin typeface="Arial" pitchFamily="34" charset="0"/>
                <a:ea typeface="黑体" panose="02010609060101010101" pitchFamily="49" charset="-122"/>
                <a:cs typeface="Arial" pitchFamily="34" charset="0"/>
              </a:rPr>
              <a:t> containing magnets by different processes</a:t>
            </a:r>
            <a:endParaRPr lang="zh-CN" altLang="en-US" sz="1400" dirty="0">
              <a:solidFill>
                <a:srgbClr val="262626"/>
              </a:solidFill>
              <a:latin typeface="Arial" pitchFamily="34" charset="0"/>
              <a:ea typeface="黑体" panose="02010609060101010101" pitchFamily="49" charset="-122"/>
              <a:cs typeface="Arial" pitchFamily="34" charset="0"/>
            </a:endParaRPr>
          </a:p>
        </p:txBody>
      </p:sp>
      <p:pic>
        <p:nvPicPr>
          <p:cNvPr id="6" name="图片 5">
            <a:extLst>
              <a:ext uri="{FF2B5EF4-FFF2-40B4-BE49-F238E27FC236}">
                <a16:creationId xmlns="" xmlns:a16="http://schemas.microsoft.com/office/drawing/2014/main" id="{C51BD57F-15D2-4920-8235-01529A6D0437}"/>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616280" y="1095049"/>
            <a:ext cx="2543844" cy="3717446"/>
          </a:xfrm>
          <a:prstGeom prst="rect">
            <a:avLst/>
          </a:prstGeom>
        </p:spPr>
      </p:pic>
      <p:sp>
        <p:nvSpPr>
          <p:cNvPr id="14" name="文本框 13">
            <a:extLst>
              <a:ext uri="{FF2B5EF4-FFF2-40B4-BE49-F238E27FC236}">
                <a16:creationId xmlns="" xmlns:a16="http://schemas.microsoft.com/office/drawing/2014/main" id="{C2770F44-96EA-4C5A-BC41-09E0369F6452}"/>
              </a:ext>
            </a:extLst>
          </p:cNvPr>
          <p:cNvSpPr txBox="1"/>
          <p:nvPr/>
        </p:nvSpPr>
        <p:spPr>
          <a:xfrm>
            <a:off x="8533850" y="4778656"/>
            <a:ext cx="3115567" cy="769441"/>
          </a:xfrm>
          <a:prstGeom prst="rect">
            <a:avLst/>
          </a:prstGeom>
          <a:noFill/>
        </p:spPr>
        <p:txBody>
          <a:bodyPr wrap="square">
            <a:spAutoFit/>
          </a:bodyPr>
          <a:lstStyle/>
          <a:p>
            <a:pPr algn="ctr">
              <a:defRPr/>
            </a:pPr>
            <a:r>
              <a:rPr lang="en-US" altLang="zh-CN" sz="1400" dirty="0" smtClean="0">
                <a:latin typeface="Arial" pitchFamily="34" charset="0"/>
                <a:cs typeface="Arial" pitchFamily="34" charset="0"/>
              </a:rPr>
              <a:t>Preparation processes of single and double alloys</a:t>
            </a:r>
            <a:endParaRPr lang="zh-CN" altLang="zh-CN" sz="1400" dirty="0" smtClean="0">
              <a:latin typeface="Arial" pitchFamily="34" charset="0"/>
              <a:cs typeface="Arial" pitchFamily="34" charset="0"/>
            </a:endParaRPr>
          </a:p>
          <a:p>
            <a:pPr algn="ctr">
              <a:defRPr/>
            </a:pPr>
            <a:endParaRPr lang="zh-CN" altLang="en-US" sz="1600" dirty="0">
              <a:latin typeface="Arial" pitchFamily="34" charset="0"/>
              <a:ea typeface="宋体" panose="02010600030101010101" pitchFamily="2" charset="-122"/>
              <a:cs typeface="Arial" pitchFamily="34" charset="0"/>
            </a:endParaRPr>
          </a:p>
        </p:txBody>
      </p:sp>
    </p:spTree>
    <p:extLst>
      <p:ext uri="{BB962C8B-B14F-4D97-AF65-F5344CB8AC3E}">
        <p14:creationId xmlns:p14="http://schemas.microsoft.com/office/powerpoint/2010/main" xmlns="" val="191845417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63352" y="165196"/>
            <a:ext cx="11188824" cy="538284"/>
          </a:xfrm>
          <a:prstGeom prst="rect">
            <a:avLst/>
          </a:prstGeom>
        </p:spPr>
        <p:txBody>
          <a:bodyPr/>
          <a:lstStyle/>
          <a:p>
            <a:r>
              <a:rPr lang="en-US" altLang="zh-CN" sz="1800" dirty="0" smtClean="0">
                <a:latin typeface="Arial" pitchFamily="34" charset="0"/>
                <a:cs typeface="Arial" pitchFamily="34" charset="0"/>
              </a:rPr>
              <a:t>2. Technology status quo-—</a:t>
            </a:r>
            <a:r>
              <a:rPr lang="en-US" altLang="zh-CN" sz="1800" dirty="0" smtClean="0">
                <a:solidFill>
                  <a:srgbClr val="FF0000"/>
                </a:solidFill>
                <a:latin typeface="Arial" pitchFamily="34" charset="0"/>
                <a:cs typeface="Arial" pitchFamily="34" charset="0"/>
              </a:rPr>
              <a:t>preparation technology of high abundance rare earth magnets</a:t>
            </a:r>
            <a:r>
              <a:rPr lang="zh-CN" altLang="zh-CN" sz="1800" dirty="0" smtClean="0">
                <a:solidFill>
                  <a:srgbClr val="FF0000"/>
                </a:solidFill>
                <a:latin typeface="Arial" pitchFamily="34" charset="0"/>
                <a:cs typeface="Arial" pitchFamily="34" charset="0"/>
              </a:rPr>
              <a:t/>
            </a:r>
            <a:br>
              <a:rPr lang="zh-CN" altLang="zh-CN" sz="1800" dirty="0" smtClean="0">
                <a:solidFill>
                  <a:srgbClr val="FF0000"/>
                </a:solidFill>
                <a:latin typeface="Arial" pitchFamily="34" charset="0"/>
                <a:cs typeface="Arial" pitchFamily="34" charset="0"/>
              </a:rPr>
            </a:br>
            <a:endParaRPr lang="zh-CN" altLang="en-US" sz="1800" dirty="0">
              <a:solidFill>
                <a:srgbClr val="FF0000"/>
              </a:solidFill>
              <a:latin typeface="Arial" pitchFamily="34" charset="0"/>
              <a:cs typeface="Arial" pitchFamily="34" charset="0"/>
            </a:endParaRPr>
          </a:p>
        </p:txBody>
      </p:sp>
      <p:sp>
        <p:nvSpPr>
          <p:cNvPr id="3" name="文本框 2">
            <a:extLst>
              <a:ext uri="{FF2B5EF4-FFF2-40B4-BE49-F238E27FC236}">
                <a16:creationId xmlns="" xmlns:a16="http://schemas.microsoft.com/office/drawing/2014/main" id="{E68BAE16-3133-062D-395C-0676A850D1C2}"/>
              </a:ext>
            </a:extLst>
          </p:cNvPr>
          <p:cNvSpPr txBox="1"/>
          <p:nvPr/>
        </p:nvSpPr>
        <p:spPr>
          <a:xfrm>
            <a:off x="739822" y="1066979"/>
            <a:ext cx="7300394" cy="538284"/>
          </a:xfrm>
          <a:prstGeom prst="rect">
            <a:avLst/>
          </a:prstGeom>
          <a:solidFill>
            <a:schemeClr val="tx2">
              <a:lumMod val="20000"/>
              <a:lumOff val="80000"/>
            </a:schemeClr>
          </a:solidFill>
        </p:spPr>
        <p:txBody>
          <a:bodyPr wrap="none" rtlCol="0" anchor="ctr" anchorCtr="0">
            <a:noAutofit/>
          </a:bodyPr>
          <a:lstStyle/>
          <a:p>
            <a:pPr algn="ctr"/>
            <a:r>
              <a:rPr lang="en-US" altLang="zh-CN" sz="2000" b="1" dirty="0" smtClean="0">
                <a:solidFill>
                  <a:srgbClr val="FF0000"/>
                </a:solidFill>
                <a:latin typeface="Arial" pitchFamily="34" charset="0"/>
                <a:cs typeface="Arial" pitchFamily="34" charset="0"/>
              </a:rPr>
              <a:t>Cerium magnet - grain boundary reconstruction technology</a:t>
            </a:r>
            <a:endParaRPr lang="zh-CN" altLang="zh-CN" sz="2000" dirty="0" smtClean="0">
              <a:solidFill>
                <a:srgbClr val="FF0000"/>
              </a:solidFill>
              <a:latin typeface="Arial" pitchFamily="34" charset="0"/>
              <a:cs typeface="Arial" pitchFamily="34" charset="0"/>
            </a:endParaRPr>
          </a:p>
          <a:p>
            <a:pPr algn="ctr"/>
            <a:endParaRPr lang="zh-CN" altLang="en-US" sz="2000" b="1" dirty="0">
              <a:solidFill>
                <a:srgbClr val="FF0000"/>
              </a:solidFill>
              <a:latin typeface="Arial" pitchFamily="34" charset="0"/>
              <a:ea typeface="Microsoft YaHei" panose="020B0503020204020204" pitchFamily="34" charset="-122"/>
              <a:cs typeface="Arial" pitchFamily="34" charset="0"/>
            </a:endParaRPr>
          </a:p>
        </p:txBody>
      </p:sp>
      <p:pic>
        <p:nvPicPr>
          <p:cNvPr id="15" name="图片 1">
            <a:extLst>
              <a:ext uri="{FF2B5EF4-FFF2-40B4-BE49-F238E27FC236}">
                <a16:creationId xmlns="" xmlns:a16="http://schemas.microsoft.com/office/drawing/2014/main" id="{3D430EE8-5DF1-421B-AA8D-4A5BCF3BD59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7368" y="1835849"/>
            <a:ext cx="3312367" cy="2566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图片 2">
            <a:extLst>
              <a:ext uri="{FF2B5EF4-FFF2-40B4-BE49-F238E27FC236}">
                <a16:creationId xmlns="" xmlns:a16="http://schemas.microsoft.com/office/drawing/2014/main" id="{FC2919A7-B1B1-4380-95AD-AE4B4310660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t="2" b="39999"/>
          <a:stretch>
            <a:fillRect/>
          </a:stretch>
        </p:blipFill>
        <p:spPr bwMode="auto">
          <a:xfrm>
            <a:off x="3863752" y="1830014"/>
            <a:ext cx="3539535" cy="2454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文本框 16">
            <a:extLst>
              <a:ext uri="{FF2B5EF4-FFF2-40B4-BE49-F238E27FC236}">
                <a16:creationId xmlns="" xmlns:a16="http://schemas.microsoft.com/office/drawing/2014/main" id="{1A414D6D-D3FA-4CC0-AEF2-8C94B017B53C}"/>
              </a:ext>
            </a:extLst>
          </p:cNvPr>
          <p:cNvSpPr txBox="1"/>
          <p:nvPr/>
        </p:nvSpPr>
        <p:spPr bwMode="auto">
          <a:xfrm>
            <a:off x="479376" y="4437112"/>
            <a:ext cx="5353839" cy="523220"/>
          </a:xfrm>
          <a:prstGeom prst="rect">
            <a:avLst/>
          </a:prstGeom>
          <a:noFill/>
        </p:spPr>
        <p:txBody>
          <a:bodyPr wrap="square">
            <a:spAutoFit/>
          </a:bodyPr>
          <a:lstStyle/>
          <a:p>
            <a:pPr algn="ctr">
              <a:defRPr/>
            </a:pPr>
            <a:r>
              <a:rPr lang="en-US" altLang="zh-CN" sz="1400" dirty="0" smtClean="0">
                <a:latin typeface="Arial" pitchFamily="34" charset="0"/>
                <a:ea typeface="黑体" panose="02010609060101010101" pitchFamily="49" charset="-122"/>
                <a:cs typeface="Arial" pitchFamily="34" charset="0"/>
              </a:rPr>
              <a:t>Magnetic properties and microstructure of Ce-27 magnets with the addition of (Nd80Pr20) </a:t>
            </a:r>
            <a:r>
              <a:rPr lang="en-US" altLang="zh-CN" sz="1400" dirty="0" err="1" smtClean="0">
                <a:latin typeface="Arial" pitchFamily="34" charset="0"/>
                <a:ea typeface="黑体" panose="02010609060101010101" pitchFamily="49" charset="-122"/>
                <a:cs typeface="Arial" pitchFamily="34" charset="0"/>
              </a:rPr>
              <a:t>Hx</a:t>
            </a:r>
            <a:r>
              <a:rPr lang="en-US" altLang="zh-CN" sz="1400" dirty="0" smtClean="0">
                <a:latin typeface="Arial" pitchFamily="34" charset="0"/>
                <a:ea typeface="黑体" panose="02010609060101010101" pitchFamily="49" charset="-122"/>
                <a:cs typeface="Arial" pitchFamily="34" charset="0"/>
              </a:rPr>
              <a:t> single alloy </a:t>
            </a:r>
            <a:endParaRPr lang="zh-CN" altLang="en-US" sz="1400" baseline="30000" dirty="0">
              <a:latin typeface="Arial" pitchFamily="34" charset="0"/>
              <a:ea typeface="黑体" panose="02010609060101010101" pitchFamily="49" charset="-122"/>
              <a:cs typeface="Arial" pitchFamily="34" charset="0"/>
            </a:endParaRPr>
          </a:p>
        </p:txBody>
      </p:sp>
      <p:pic>
        <p:nvPicPr>
          <p:cNvPr id="18" name="图片 3">
            <a:extLst>
              <a:ext uri="{FF2B5EF4-FFF2-40B4-BE49-F238E27FC236}">
                <a16:creationId xmlns="" xmlns:a16="http://schemas.microsoft.com/office/drawing/2014/main" id="{E0E0DD4A-346C-424B-8049-4E1073AE9B30}"/>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08168" y="1824943"/>
            <a:ext cx="3536485" cy="2703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文本框 18">
            <a:extLst>
              <a:ext uri="{FF2B5EF4-FFF2-40B4-BE49-F238E27FC236}">
                <a16:creationId xmlns="" xmlns:a16="http://schemas.microsoft.com/office/drawing/2014/main" id="{4AB9C9D2-E0D9-442A-A7D0-D0E06D0D3036}"/>
              </a:ext>
            </a:extLst>
          </p:cNvPr>
          <p:cNvSpPr txBox="1"/>
          <p:nvPr/>
        </p:nvSpPr>
        <p:spPr>
          <a:xfrm>
            <a:off x="7320136" y="4551314"/>
            <a:ext cx="4680520" cy="523220"/>
          </a:xfrm>
          <a:prstGeom prst="rect">
            <a:avLst/>
          </a:prstGeom>
          <a:noFill/>
        </p:spPr>
        <p:txBody>
          <a:bodyPr wrap="square">
            <a:spAutoFit/>
          </a:bodyPr>
          <a:lstStyle/>
          <a:p>
            <a:pPr>
              <a:defRPr/>
            </a:pPr>
            <a:r>
              <a:rPr lang="en-US" altLang="zh-CN" sz="1400" dirty="0" smtClean="0">
                <a:latin typeface="Arial" pitchFamily="34" charset="0"/>
                <a:ea typeface="黑体" panose="02010609060101010101" pitchFamily="49" charset="-122"/>
                <a:cs typeface="Arial" pitchFamily="34" charset="0"/>
              </a:rPr>
              <a:t>Magnetic Properties of Ce-27 Magnets with the addition of (Nd80Pr20) </a:t>
            </a:r>
            <a:r>
              <a:rPr lang="en-US" altLang="zh-CN" sz="1400" dirty="0" err="1" smtClean="0">
                <a:latin typeface="Arial" pitchFamily="34" charset="0"/>
                <a:ea typeface="黑体" panose="02010609060101010101" pitchFamily="49" charset="-122"/>
                <a:cs typeface="Arial" pitchFamily="34" charset="0"/>
              </a:rPr>
              <a:t>Hx</a:t>
            </a:r>
            <a:r>
              <a:rPr lang="en-US" altLang="zh-CN" sz="1400" dirty="0" smtClean="0">
                <a:latin typeface="Arial" pitchFamily="34" charset="0"/>
                <a:ea typeface="黑体" panose="02010609060101010101" pitchFamily="49" charset="-122"/>
                <a:cs typeface="Arial" pitchFamily="34" charset="0"/>
              </a:rPr>
              <a:t> dual alloy</a:t>
            </a:r>
            <a:endParaRPr lang="zh-CN" altLang="en-US" sz="1400" dirty="0">
              <a:latin typeface="Arial" pitchFamily="34" charset="0"/>
              <a:ea typeface="黑体" panose="02010609060101010101" pitchFamily="49" charset="-122"/>
              <a:cs typeface="Arial" pitchFamily="34" charset="0"/>
            </a:endParaRPr>
          </a:p>
        </p:txBody>
      </p:sp>
      <p:sp>
        <p:nvSpPr>
          <p:cNvPr id="21" name="文本框 20">
            <a:extLst>
              <a:ext uri="{FF2B5EF4-FFF2-40B4-BE49-F238E27FC236}">
                <a16:creationId xmlns="" xmlns:a16="http://schemas.microsoft.com/office/drawing/2014/main" id="{1B4A75E6-6914-44A8-8DC8-A0F32204C4E7}"/>
              </a:ext>
            </a:extLst>
          </p:cNvPr>
          <p:cNvSpPr txBox="1"/>
          <p:nvPr/>
        </p:nvSpPr>
        <p:spPr>
          <a:xfrm>
            <a:off x="609599" y="5105979"/>
            <a:ext cx="10712353" cy="1275349"/>
          </a:xfrm>
          <a:prstGeom prst="rect">
            <a:avLst/>
          </a:prstGeom>
          <a:solidFill>
            <a:srgbClr val="FFFF00"/>
          </a:solidFill>
          <a:ln>
            <a:solidFill>
              <a:schemeClr val="accent1"/>
            </a:solidFill>
          </a:ln>
        </p:spPr>
        <p:txBody>
          <a:bodyPr wrap="square" rtlCol="0" anchor="ctr" anchorCtr="0">
            <a:noAutofit/>
          </a:bodyPr>
          <a:lstStyle/>
          <a:p>
            <a:pPr algn="ctr">
              <a:lnSpc>
                <a:spcPct val="150000"/>
              </a:lnSpc>
            </a:pPr>
            <a:r>
              <a:rPr lang="en-US" altLang="zh-CN" sz="1600" b="1" dirty="0" smtClean="0">
                <a:solidFill>
                  <a:srgbClr val="FF0000"/>
                </a:solidFill>
                <a:latin typeface="Arial" pitchFamily="34" charset="0"/>
                <a:cs typeface="Arial" pitchFamily="34" charset="0"/>
              </a:rPr>
              <a:t>Rare earth hydrides or low melting point rare earth alloys </a:t>
            </a:r>
            <a:r>
              <a:rPr lang="en-US" altLang="zh-CN" sz="1600" b="1" dirty="0" smtClean="0">
                <a:latin typeface="Arial" pitchFamily="34" charset="0"/>
                <a:cs typeface="Arial" pitchFamily="34" charset="0"/>
              </a:rPr>
              <a:t>can be added to </a:t>
            </a:r>
            <a:r>
              <a:rPr lang="en-US" altLang="zh-CN" sz="1600" b="1" dirty="0" smtClean="0">
                <a:solidFill>
                  <a:srgbClr val="FF0000"/>
                </a:solidFill>
                <a:latin typeface="Arial" pitchFamily="34" charset="0"/>
                <a:cs typeface="Arial" pitchFamily="34" charset="0"/>
              </a:rPr>
              <a:t>single alloy </a:t>
            </a:r>
            <a:r>
              <a:rPr lang="en-US" altLang="zh-CN" sz="1600" b="1" dirty="0" err="1" smtClean="0">
                <a:solidFill>
                  <a:srgbClr val="FF0000"/>
                </a:solidFill>
                <a:latin typeface="Arial" pitchFamily="34" charset="0"/>
                <a:cs typeface="Arial" pitchFamily="34" charset="0"/>
              </a:rPr>
              <a:t>Ce</a:t>
            </a:r>
            <a:r>
              <a:rPr lang="en-US" altLang="zh-CN" sz="1600" b="1" dirty="0" smtClean="0">
                <a:solidFill>
                  <a:srgbClr val="FF0000"/>
                </a:solidFill>
                <a:latin typeface="Arial" pitchFamily="34" charset="0"/>
                <a:cs typeface="Arial" pitchFamily="34" charset="0"/>
              </a:rPr>
              <a:t> magnet or dual alloy </a:t>
            </a:r>
            <a:r>
              <a:rPr lang="en-US" altLang="zh-CN" sz="1600" b="1" dirty="0" err="1" smtClean="0">
                <a:solidFill>
                  <a:srgbClr val="FF0000"/>
                </a:solidFill>
                <a:latin typeface="Arial" pitchFamily="34" charset="0"/>
                <a:cs typeface="Arial" pitchFamily="34" charset="0"/>
              </a:rPr>
              <a:t>Ce</a:t>
            </a:r>
            <a:r>
              <a:rPr lang="en-US" altLang="zh-CN" sz="1600" b="1" dirty="0" smtClean="0">
                <a:solidFill>
                  <a:srgbClr val="FF0000"/>
                </a:solidFill>
                <a:latin typeface="Arial" pitchFamily="34" charset="0"/>
                <a:cs typeface="Arial" pitchFamily="34" charset="0"/>
              </a:rPr>
              <a:t> magnet </a:t>
            </a:r>
            <a:r>
              <a:rPr lang="en-US" altLang="zh-CN" sz="1600" b="1" dirty="0" smtClean="0">
                <a:latin typeface="Arial" pitchFamily="34" charset="0"/>
                <a:cs typeface="Arial" pitchFamily="34" charset="0"/>
              </a:rPr>
              <a:t>for grain boundary reconstruction, to promote the formation of continuous and thick grain boundary phases between grains to improve </a:t>
            </a:r>
            <a:r>
              <a:rPr lang="en-US" altLang="zh-CN" sz="1600" b="1" dirty="0" err="1" smtClean="0">
                <a:latin typeface="Arial" pitchFamily="34" charset="0"/>
                <a:cs typeface="Arial" pitchFamily="34" charset="0"/>
              </a:rPr>
              <a:t>coercivity</a:t>
            </a:r>
            <a:r>
              <a:rPr lang="en-US" altLang="zh-CN" sz="1600" b="1" dirty="0" smtClean="0">
                <a:latin typeface="Arial" pitchFamily="34" charset="0"/>
                <a:cs typeface="Arial" pitchFamily="34" charset="0"/>
              </a:rPr>
              <a:t>.</a:t>
            </a:r>
            <a:endParaRPr lang="en-US" altLang="zh-CN" sz="2000" b="1" dirty="0">
              <a:solidFill>
                <a:srgbClr val="FF0000"/>
              </a:solidFill>
              <a:latin typeface="Arial" pitchFamily="34" charset="0"/>
              <a:ea typeface="Microsoft YaHei" panose="020B0503020204020204" pitchFamily="34" charset="-122"/>
              <a:cs typeface="Arial" pitchFamily="34" charset="0"/>
            </a:endParaRPr>
          </a:p>
        </p:txBody>
      </p:sp>
    </p:spTree>
    <p:extLst>
      <p:ext uri="{BB962C8B-B14F-4D97-AF65-F5344CB8AC3E}">
        <p14:creationId xmlns:p14="http://schemas.microsoft.com/office/powerpoint/2010/main" xmlns="" val="55214768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63352" y="165196"/>
            <a:ext cx="11188824" cy="538284"/>
          </a:xfrm>
          <a:prstGeom prst="rect">
            <a:avLst/>
          </a:prstGeom>
        </p:spPr>
        <p:txBody>
          <a:bodyPr/>
          <a:lstStyle/>
          <a:p>
            <a:r>
              <a:rPr lang="en-US" altLang="zh-CN" sz="1800" dirty="0" smtClean="0">
                <a:latin typeface="Arial" pitchFamily="34" charset="0"/>
                <a:cs typeface="Arial" pitchFamily="34" charset="0"/>
              </a:rPr>
              <a:t>2. Technology status quo-—</a:t>
            </a:r>
            <a:r>
              <a:rPr lang="en-US" altLang="zh-CN" sz="1800" dirty="0" smtClean="0">
                <a:solidFill>
                  <a:srgbClr val="FF0000"/>
                </a:solidFill>
                <a:latin typeface="Arial" pitchFamily="34" charset="0"/>
                <a:cs typeface="Arial" pitchFamily="34" charset="0"/>
              </a:rPr>
              <a:t>preparation technology of high abundance rare earth magnets</a:t>
            </a:r>
            <a:endParaRPr lang="zh-CN" altLang="en-US" sz="1800" dirty="0">
              <a:solidFill>
                <a:srgbClr val="FF0000"/>
              </a:solidFill>
              <a:latin typeface="Arial" pitchFamily="34" charset="0"/>
              <a:cs typeface="Arial" pitchFamily="34" charset="0"/>
            </a:endParaRPr>
          </a:p>
        </p:txBody>
      </p:sp>
      <p:sp>
        <p:nvSpPr>
          <p:cNvPr id="3" name="文本框 2">
            <a:extLst>
              <a:ext uri="{FF2B5EF4-FFF2-40B4-BE49-F238E27FC236}">
                <a16:creationId xmlns="" xmlns:a16="http://schemas.microsoft.com/office/drawing/2014/main" id="{E68BAE16-3133-062D-395C-0676A850D1C2}"/>
              </a:ext>
            </a:extLst>
          </p:cNvPr>
          <p:cNvSpPr txBox="1"/>
          <p:nvPr/>
        </p:nvSpPr>
        <p:spPr>
          <a:xfrm>
            <a:off x="191344" y="1069241"/>
            <a:ext cx="8136904" cy="538284"/>
          </a:xfrm>
          <a:prstGeom prst="rect">
            <a:avLst/>
          </a:prstGeom>
          <a:solidFill>
            <a:schemeClr val="tx2">
              <a:lumMod val="20000"/>
              <a:lumOff val="80000"/>
            </a:schemeClr>
          </a:solidFill>
        </p:spPr>
        <p:txBody>
          <a:bodyPr wrap="none" rtlCol="0" anchor="ctr" anchorCtr="0">
            <a:noAutofit/>
          </a:bodyPr>
          <a:lstStyle/>
          <a:p>
            <a:pPr algn="ctr"/>
            <a:r>
              <a:rPr lang="en-US" altLang="zh-CN" sz="1400" b="1" dirty="0" smtClean="0">
                <a:solidFill>
                  <a:srgbClr val="FF0000"/>
                </a:solidFill>
                <a:latin typeface="Arial" pitchFamily="34" charset="0"/>
                <a:ea typeface="Microsoft YaHei" panose="020B0503020204020204" pitchFamily="34" charset="-122"/>
                <a:cs typeface="Arial" pitchFamily="34" charset="0"/>
              </a:rPr>
              <a:t>Cerium magnet - Synergistic effect of dual main phase and grain boundary reconstruction</a:t>
            </a:r>
          </a:p>
          <a:p>
            <a:pPr algn="ctr"/>
            <a:endParaRPr lang="zh-CN" altLang="en-US" sz="2000" b="1" dirty="0">
              <a:solidFill>
                <a:srgbClr val="FF0000"/>
              </a:solidFill>
              <a:latin typeface="Arial" pitchFamily="34" charset="0"/>
              <a:ea typeface="Microsoft YaHei" panose="020B0503020204020204" pitchFamily="34" charset="-122"/>
              <a:cs typeface="Arial" pitchFamily="34" charset="0"/>
            </a:endParaRPr>
          </a:p>
        </p:txBody>
      </p:sp>
      <p:sp>
        <p:nvSpPr>
          <p:cNvPr id="19" name="文本框 18">
            <a:extLst>
              <a:ext uri="{FF2B5EF4-FFF2-40B4-BE49-F238E27FC236}">
                <a16:creationId xmlns="" xmlns:a16="http://schemas.microsoft.com/office/drawing/2014/main" id="{4AB9C9D2-E0D9-442A-A7D0-D0E06D0D3036}"/>
              </a:ext>
            </a:extLst>
          </p:cNvPr>
          <p:cNvSpPr txBox="1"/>
          <p:nvPr/>
        </p:nvSpPr>
        <p:spPr>
          <a:xfrm>
            <a:off x="191344" y="6074888"/>
            <a:ext cx="7272808" cy="461665"/>
          </a:xfrm>
          <a:prstGeom prst="rect">
            <a:avLst/>
          </a:prstGeom>
          <a:noFill/>
        </p:spPr>
        <p:txBody>
          <a:bodyPr wrap="square">
            <a:spAutoFit/>
          </a:bodyPr>
          <a:lstStyle/>
          <a:p>
            <a:pPr algn="ctr">
              <a:defRPr/>
            </a:pPr>
            <a:r>
              <a:rPr lang="en-US" altLang="zh-CN" sz="1200" dirty="0" smtClean="0">
                <a:latin typeface="Arial" pitchFamily="34" charset="0"/>
                <a:ea typeface="黑体" panose="02010609060101010101" pitchFamily="49" charset="-122"/>
                <a:cs typeface="Arial" pitchFamily="34" charset="0"/>
              </a:rPr>
              <a:t>Comparison of microstructure of dual alloy </a:t>
            </a:r>
            <a:r>
              <a:rPr lang="en-US" altLang="zh-CN" sz="1200" dirty="0" err="1" smtClean="0">
                <a:latin typeface="Arial" pitchFamily="34" charset="0"/>
                <a:ea typeface="黑体" panose="02010609060101010101" pitchFamily="49" charset="-122"/>
                <a:cs typeface="Arial" pitchFamily="34" charset="0"/>
              </a:rPr>
              <a:t>Ce</a:t>
            </a:r>
            <a:r>
              <a:rPr lang="en-US" altLang="zh-CN" sz="1200" dirty="0" smtClean="0">
                <a:latin typeface="Arial" pitchFamily="34" charset="0"/>
                <a:ea typeface="黑体" panose="02010609060101010101" pitchFamily="49" charset="-122"/>
                <a:cs typeface="Arial" pitchFamily="34" charset="0"/>
              </a:rPr>
              <a:t> magnets prepared using traditional </a:t>
            </a:r>
            <a:r>
              <a:rPr lang="en-US" altLang="zh-CN" sz="1200" dirty="0" err="1" smtClean="0">
                <a:latin typeface="Arial" pitchFamily="34" charset="0"/>
                <a:ea typeface="黑体" panose="02010609060101010101" pitchFamily="49" charset="-122"/>
                <a:cs typeface="Arial" pitchFamily="34" charset="0"/>
              </a:rPr>
              <a:t>Nd</a:t>
            </a:r>
            <a:r>
              <a:rPr lang="en-US" altLang="zh-CN" sz="1200" dirty="0" smtClean="0">
                <a:latin typeface="Arial" pitchFamily="34" charset="0"/>
                <a:ea typeface="黑体" panose="02010609060101010101" pitchFamily="49" charset="-122"/>
                <a:cs typeface="Arial" pitchFamily="34" charset="0"/>
              </a:rPr>
              <a:t> Fe-B alloy and </a:t>
            </a:r>
            <a:r>
              <a:rPr lang="en-US" altLang="zh-CN" sz="1200" dirty="0" err="1" smtClean="0">
                <a:latin typeface="Arial" pitchFamily="34" charset="0"/>
                <a:ea typeface="黑体" panose="02010609060101010101" pitchFamily="49" charset="-122"/>
                <a:cs typeface="Arial" pitchFamily="34" charset="0"/>
              </a:rPr>
              <a:t>Nd</a:t>
            </a:r>
            <a:r>
              <a:rPr lang="en-US" altLang="zh-CN" sz="1200" dirty="0" smtClean="0">
                <a:latin typeface="Arial" pitchFamily="34" charset="0"/>
                <a:ea typeface="黑体" panose="02010609060101010101" pitchFamily="49" charset="-122"/>
                <a:cs typeface="Arial" pitchFamily="34" charset="0"/>
              </a:rPr>
              <a:t>-rich </a:t>
            </a:r>
            <a:r>
              <a:rPr lang="en-US" altLang="zh-CN" sz="1200" dirty="0" err="1" smtClean="0">
                <a:latin typeface="Arial" pitchFamily="34" charset="0"/>
                <a:ea typeface="黑体" panose="02010609060101010101" pitchFamily="49" charset="-122"/>
                <a:cs typeface="Arial" pitchFamily="34" charset="0"/>
              </a:rPr>
              <a:t>Nd</a:t>
            </a:r>
            <a:r>
              <a:rPr lang="en-US" altLang="zh-CN" sz="1200" dirty="0" smtClean="0">
                <a:latin typeface="Arial" pitchFamily="34" charset="0"/>
                <a:ea typeface="黑体" panose="02010609060101010101" pitchFamily="49" charset="-122"/>
                <a:cs typeface="Arial" pitchFamily="34" charset="0"/>
              </a:rPr>
              <a:t> Fe-B alloy</a:t>
            </a:r>
          </a:p>
        </p:txBody>
      </p:sp>
      <p:pic>
        <p:nvPicPr>
          <p:cNvPr id="5" name="图片 4">
            <a:extLst>
              <a:ext uri="{FF2B5EF4-FFF2-40B4-BE49-F238E27FC236}">
                <a16:creationId xmlns="" xmlns:a16="http://schemas.microsoft.com/office/drawing/2014/main" id="{4C335E43-F2DC-4155-ADF4-958B0F50C07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63352" y="1772816"/>
            <a:ext cx="7213242" cy="4176464"/>
          </a:xfrm>
          <a:prstGeom prst="rect">
            <a:avLst/>
          </a:prstGeom>
        </p:spPr>
      </p:pic>
      <p:sp>
        <p:nvSpPr>
          <p:cNvPr id="12" name="TextBox 7">
            <a:extLst>
              <a:ext uri="{FF2B5EF4-FFF2-40B4-BE49-F238E27FC236}">
                <a16:creationId xmlns="" xmlns:a16="http://schemas.microsoft.com/office/drawing/2014/main" id="{A251DD23-2C84-48FB-9158-0517A71F8F70}"/>
              </a:ext>
            </a:extLst>
          </p:cNvPr>
          <p:cNvSpPr txBox="1"/>
          <p:nvPr/>
        </p:nvSpPr>
        <p:spPr>
          <a:xfrm>
            <a:off x="7834039" y="1541239"/>
            <a:ext cx="4104456" cy="4914166"/>
          </a:xfrm>
          <a:prstGeom prst="rect">
            <a:avLst/>
          </a:prstGeom>
          <a:noFill/>
        </p:spPr>
        <p:txBody>
          <a:bodyPr wrap="square">
            <a:spAutoFit/>
          </a:bodyPr>
          <a:lstStyle/>
          <a:p>
            <a:pPr>
              <a:lnSpc>
                <a:spcPts val="3400"/>
              </a:lnSpc>
              <a:spcBef>
                <a:spcPts val="1800"/>
              </a:spcBef>
              <a:defRPr/>
            </a:pPr>
            <a:r>
              <a:rPr lang="en-US" altLang="zh-CN" sz="1600" b="1" dirty="0" smtClean="0">
                <a:solidFill>
                  <a:srgbClr val="FF0000"/>
                </a:solidFill>
                <a:latin typeface="Arial" pitchFamily="34" charset="0"/>
                <a:ea typeface="微软雅黑" panose="020B0503020204020204" pitchFamily="34" charset="-122"/>
                <a:cs typeface="Arial" pitchFamily="34" charset="0"/>
              </a:rPr>
              <a:t>New dual main phase process </a:t>
            </a:r>
            <a:r>
              <a:rPr lang="en-US" altLang="zh-CN" sz="1600" dirty="0" smtClean="0">
                <a:solidFill>
                  <a:srgbClr val="000000"/>
                </a:solidFill>
                <a:latin typeface="Arial" pitchFamily="34" charset="0"/>
                <a:ea typeface="微软雅黑" panose="020B0503020204020204" pitchFamily="34" charset="-122"/>
                <a:cs typeface="Arial" pitchFamily="34" charset="0"/>
              </a:rPr>
              <a:t>– using </a:t>
            </a:r>
            <a:r>
              <a:rPr lang="en-US" altLang="zh-CN" sz="1600" dirty="0" err="1" smtClean="0">
                <a:solidFill>
                  <a:srgbClr val="000000"/>
                </a:solidFill>
                <a:latin typeface="Arial" pitchFamily="34" charset="0"/>
                <a:ea typeface="微软雅黑" panose="020B0503020204020204" pitchFamily="34" charset="-122"/>
                <a:cs typeface="Arial" pitchFamily="34" charset="0"/>
              </a:rPr>
              <a:t>LaCe</a:t>
            </a:r>
            <a:r>
              <a:rPr lang="en-US" altLang="zh-CN" sz="1600" dirty="0" smtClean="0">
                <a:solidFill>
                  <a:srgbClr val="000000"/>
                </a:solidFill>
                <a:latin typeface="Arial" pitchFamily="34" charset="0"/>
                <a:ea typeface="微软雅黑" panose="020B0503020204020204" pitchFamily="34" charset="-122"/>
                <a:cs typeface="Arial" pitchFamily="34" charset="0"/>
              </a:rPr>
              <a:t>-rich alloy and </a:t>
            </a:r>
            <a:r>
              <a:rPr lang="en-US" altLang="zh-CN" sz="1600" dirty="0" err="1" smtClean="0">
                <a:solidFill>
                  <a:srgbClr val="FF0000"/>
                </a:solidFill>
                <a:latin typeface="Arial" pitchFamily="34" charset="0"/>
                <a:ea typeface="微软雅黑" panose="020B0503020204020204" pitchFamily="34" charset="-122"/>
                <a:cs typeface="Arial" pitchFamily="34" charset="0"/>
              </a:rPr>
              <a:t>Nd</a:t>
            </a:r>
            <a:r>
              <a:rPr lang="en-US" altLang="zh-CN" sz="1600" dirty="0" smtClean="0">
                <a:solidFill>
                  <a:srgbClr val="FF0000"/>
                </a:solidFill>
                <a:latin typeface="Arial" pitchFamily="34" charset="0"/>
                <a:ea typeface="微软雅黑" panose="020B0503020204020204" pitchFamily="34" charset="-122"/>
                <a:cs typeface="Arial" pitchFamily="34" charset="0"/>
              </a:rPr>
              <a:t>-rich </a:t>
            </a:r>
            <a:r>
              <a:rPr lang="en-US" altLang="zh-CN" sz="1600" dirty="0" err="1" smtClean="0">
                <a:solidFill>
                  <a:srgbClr val="FF0000"/>
                </a:solidFill>
                <a:latin typeface="Arial" pitchFamily="34" charset="0"/>
                <a:ea typeface="微软雅黑" panose="020B0503020204020204" pitchFamily="34" charset="-122"/>
                <a:cs typeface="Arial" pitchFamily="34" charset="0"/>
              </a:rPr>
              <a:t>LaCe</a:t>
            </a:r>
            <a:r>
              <a:rPr lang="en-US" altLang="zh-CN" sz="1600" dirty="0" smtClean="0">
                <a:solidFill>
                  <a:srgbClr val="FF0000"/>
                </a:solidFill>
                <a:latin typeface="Arial" pitchFamily="34" charset="0"/>
                <a:ea typeface="微软雅黑" panose="020B0503020204020204" pitchFamily="34" charset="-122"/>
                <a:cs typeface="Arial" pitchFamily="34" charset="0"/>
              </a:rPr>
              <a:t>-free alloy</a:t>
            </a:r>
            <a:r>
              <a:rPr lang="en-US" altLang="zh-CN" sz="1600" dirty="0" smtClean="0">
                <a:solidFill>
                  <a:srgbClr val="000000"/>
                </a:solidFill>
                <a:latin typeface="Arial" pitchFamily="34" charset="0"/>
                <a:ea typeface="微软雅黑" panose="020B0503020204020204" pitchFamily="34" charset="-122"/>
                <a:cs typeface="Arial" pitchFamily="34" charset="0"/>
              </a:rPr>
              <a:t> as the two main phases;</a:t>
            </a:r>
            <a:endParaRPr lang="en-US" altLang="zh-CN" sz="1600" dirty="0">
              <a:solidFill>
                <a:srgbClr val="000000"/>
              </a:solidFill>
              <a:latin typeface="Arial" pitchFamily="34" charset="0"/>
              <a:ea typeface="微软雅黑" panose="020B0503020204020204" pitchFamily="34" charset="-122"/>
              <a:cs typeface="Arial" pitchFamily="34" charset="0"/>
            </a:endParaRPr>
          </a:p>
          <a:p>
            <a:pPr>
              <a:lnSpc>
                <a:spcPts val="3400"/>
              </a:lnSpc>
              <a:spcBef>
                <a:spcPts val="1800"/>
              </a:spcBef>
              <a:defRPr/>
            </a:pPr>
            <a:r>
              <a:rPr lang="en-US" altLang="zh-CN" sz="1400" b="1" dirty="0" smtClean="0">
                <a:solidFill>
                  <a:srgbClr val="FF0000"/>
                </a:solidFill>
                <a:latin typeface="Arial" pitchFamily="34" charset="0"/>
                <a:cs typeface="Arial" pitchFamily="34" charset="0"/>
              </a:rPr>
              <a:t>Advantages:</a:t>
            </a:r>
            <a:r>
              <a:rPr lang="en-US" altLang="zh-CN" sz="1400" dirty="0" smtClean="0">
                <a:solidFill>
                  <a:srgbClr val="FF0000"/>
                </a:solidFill>
                <a:latin typeface="Arial" pitchFamily="34" charset="0"/>
                <a:cs typeface="Arial" pitchFamily="34" charset="0"/>
              </a:rPr>
              <a:t> The </a:t>
            </a:r>
            <a:r>
              <a:rPr lang="en-US" altLang="zh-CN" sz="1400" dirty="0" err="1" smtClean="0">
                <a:solidFill>
                  <a:srgbClr val="FF0000"/>
                </a:solidFill>
                <a:latin typeface="Arial" pitchFamily="34" charset="0"/>
                <a:cs typeface="Arial" pitchFamily="34" charset="0"/>
              </a:rPr>
              <a:t>Nd</a:t>
            </a:r>
            <a:r>
              <a:rPr lang="en-US" altLang="zh-CN" sz="1400" dirty="0" smtClean="0">
                <a:solidFill>
                  <a:srgbClr val="FF0000"/>
                </a:solidFill>
                <a:latin typeface="Arial" pitchFamily="34" charset="0"/>
                <a:cs typeface="Arial" pitchFamily="34" charset="0"/>
              </a:rPr>
              <a:t>-rich </a:t>
            </a:r>
            <a:r>
              <a:rPr lang="en-US" altLang="zh-CN" sz="1400" dirty="0" err="1" smtClean="0">
                <a:solidFill>
                  <a:srgbClr val="FF0000"/>
                </a:solidFill>
                <a:latin typeface="Arial" pitchFamily="34" charset="0"/>
                <a:cs typeface="Arial" pitchFamily="34" charset="0"/>
              </a:rPr>
              <a:t>LaCe</a:t>
            </a:r>
            <a:r>
              <a:rPr lang="en-US" altLang="zh-CN" sz="1400" dirty="0" smtClean="0">
                <a:solidFill>
                  <a:srgbClr val="FF0000"/>
                </a:solidFill>
                <a:latin typeface="Arial" pitchFamily="34" charset="0"/>
                <a:cs typeface="Arial" pitchFamily="34" charset="0"/>
              </a:rPr>
              <a:t>-free alloy </a:t>
            </a:r>
            <a:r>
              <a:rPr lang="en-US" altLang="zh-CN" sz="1400" dirty="0" smtClean="0">
                <a:latin typeface="Arial" pitchFamily="34" charset="0"/>
                <a:cs typeface="Arial" pitchFamily="34" charset="0"/>
              </a:rPr>
              <a:t>can provide the main phase and sufficient </a:t>
            </a:r>
            <a:r>
              <a:rPr lang="en-US" altLang="zh-CN" sz="1400" dirty="0" err="1" smtClean="0">
                <a:latin typeface="Arial" pitchFamily="34" charset="0"/>
                <a:cs typeface="Arial" pitchFamily="34" charset="0"/>
              </a:rPr>
              <a:t>Nd</a:t>
            </a:r>
            <a:r>
              <a:rPr lang="en-US" altLang="zh-CN" sz="1400" dirty="0" smtClean="0">
                <a:latin typeface="Arial" pitchFamily="34" charset="0"/>
                <a:cs typeface="Arial" pitchFamily="34" charset="0"/>
              </a:rPr>
              <a:t>-rich phase - forming a continuous thick grain boundary phase layer; the surface layer of </a:t>
            </a:r>
            <a:r>
              <a:rPr lang="en-US" altLang="zh-CN" sz="1400" dirty="0" err="1" smtClean="0">
                <a:latin typeface="Arial" pitchFamily="34" charset="0"/>
                <a:cs typeface="Arial" pitchFamily="34" charset="0"/>
              </a:rPr>
              <a:t>LaCe</a:t>
            </a:r>
            <a:r>
              <a:rPr lang="en-US" altLang="zh-CN" sz="1400" dirty="0" smtClean="0">
                <a:latin typeface="Arial" pitchFamily="34" charset="0"/>
                <a:cs typeface="Arial" pitchFamily="34" charset="0"/>
              </a:rPr>
              <a:t>-rich grain forms a thick </a:t>
            </a:r>
            <a:r>
              <a:rPr lang="en-US" altLang="zh-CN" sz="1400" dirty="0" err="1" smtClean="0">
                <a:latin typeface="Arial" pitchFamily="34" charset="0"/>
                <a:cs typeface="Arial" pitchFamily="34" charset="0"/>
              </a:rPr>
              <a:t>Nd</a:t>
            </a:r>
            <a:r>
              <a:rPr lang="en-US" altLang="zh-CN" sz="1400" dirty="0" smtClean="0">
                <a:latin typeface="Arial" pitchFamily="34" charset="0"/>
                <a:cs typeface="Arial" pitchFamily="34" charset="0"/>
              </a:rPr>
              <a:t>-rich shell layer with higher </a:t>
            </a:r>
            <a:r>
              <a:rPr lang="en-US" altLang="zh-CN" sz="1400" dirty="0" err="1" smtClean="0">
                <a:latin typeface="Arial" pitchFamily="34" charset="0"/>
                <a:cs typeface="Arial" pitchFamily="34" charset="0"/>
              </a:rPr>
              <a:t>Nd</a:t>
            </a:r>
            <a:r>
              <a:rPr lang="en-US" altLang="zh-CN" sz="1400" dirty="0" smtClean="0">
                <a:latin typeface="Arial" pitchFamily="34" charset="0"/>
                <a:cs typeface="Arial" pitchFamily="34" charset="0"/>
              </a:rPr>
              <a:t> concentration.</a:t>
            </a:r>
            <a:endParaRPr lang="zh-CN" altLang="zh-CN" sz="1400" dirty="0" smtClean="0">
              <a:latin typeface="Arial" pitchFamily="34" charset="0"/>
              <a:cs typeface="Arial" pitchFamily="34" charset="0"/>
            </a:endParaRPr>
          </a:p>
          <a:p>
            <a:pPr>
              <a:lnSpc>
                <a:spcPts val="3400"/>
              </a:lnSpc>
              <a:spcBef>
                <a:spcPts val="1800"/>
              </a:spcBef>
              <a:defRPr/>
            </a:pPr>
            <a:endParaRPr lang="en-US" altLang="zh-CN" sz="2000" dirty="0">
              <a:solidFill>
                <a:srgbClr val="000000"/>
              </a:solidFill>
              <a:latin typeface="Arial" pitchFamily="34" charset="0"/>
              <a:ea typeface="微软雅黑" panose="020B0503020204020204" pitchFamily="34" charset="-122"/>
              <a:cs typeface="Arial" pitchFamily="34" charset="0"/>
            </a:endParaRPr>
          </a:p>
        </p:txBody>
      </p:sp>
      <p:sp>
        <p:nvSpPr>
          <p:cNvPr id="13" name="文本框 12">
            <a:extLst>
              <a:ext uri="{FF2B5EF4-FFF2-40B4-BE49-F238E27FC236}">
                <a16:creationId xmlns="" xmlns:a16="http://schemas.microsoft.com/office/drawing/2014/main" id="{793A5413-B68B-4CBA-BB21-353CE3C8797A}"/>
              </a:ext>
            </a:extLst>
          </p:cNvPr>
          <p:cNvSpPr txBox="1"/>
          <p:nvPr/>
        </p:nvSpPr>
        <p:spPr>
          <a:xfrm>
            <a:off x="7896200" y="5301208"/>
            <a:ext cx="4022601" cy="946889"/>
          </a:xfrm>
          <a:prstGeom prst="rect">
            <a:avLst/>
          </a:prstGeom>
          <a:solidFill>
            <a:srgbClr val="FFFF00"/>
          </a:solidFill>
          <a:ln>
            <a:solidFill>
              <a:schemeClr val="accent1"/>
            </a:solidFill>
          </a:ln>
        </p:spPr>
        <p:txBody>
          <a:bodyPr wrap="square" rtlCol="0" anchor="ctr" anchorCtr="0">
            <a:noAutofit/>
          </a:bodyPr>
          <a:lstStyle/>
          <a:p>
            <a:pPr algn="just"/>
            <a:endParaRPr lang="en-US" altLang="zh-CN" sz="1600" b="1" dirty="0" smtClean="0">
              <a:latin typeface="Arial" pitchFamily="34" charset="0"/>
              <a:cs typeface="Arial" pitchFamily="34" charset="0"/>
            </a:endParaRPr>
          </a:p>
          <a:p>
            <a:pPr algn="just"/>
            <a:r>
              <a:rPr lang="en-US" altLang="zh-CN" sz="1600" b="1" dirty="0" smtClean="0">
                <a:latin typeface="Arial" pitchFamily="34" charset="0"/>
                <a:cs typeface="Arial" pitchFamily="34" charset="0"/>
              </a:rPr>
              <a:t>The </a:t>
            </a:r>
            <a:r>
              <a:rPr lang="en-US" altLang="zh-CN" sz="1600" b="1" dirty="0" err="1" smtClean="0">
                <a:solidFill>
                  <a:srgbClr val="FF0000"/>
                </a:solidFill>
                <a:latin typeface="Arial" pitchFamily="34" charset="0"/>
                <a:cs typeface="Arial" pitchFamily="34" charset="0"/>
              </a:rPr>
              <a:t>coercivity</a:t>
            </a:r>
            <a:r>
              <a:rPr lang="en-US" altLang="zh-CN" sz="1600" b="1" dirty="0" smtClean="0">
                <a:latin typeface="Arial" pitchFamily="34" charset="0"/>
                <a:cs typeface="Arial" pitchFamily="34" charset="0"/>
              </a:rPr>
              <a:t> increases by </a:t>
            </a:r>
            <a:r>
              <a:rPr lang="en-US" altLang="zh-CN" sz="1600" b="1" dirty="0" smtClean="0">
                <a:solidFill>
                  <a:srgbClr val="FF0000"/>
                </a:solidFill>
                <a:latin typeface="Arial" pitchFamily="34" charset="0"/>
                <a:cs typeface="Arial" pitchFamily="34" charset="0"/>
              </a:rPr>
              <a:t>30%~50% </a:t>
            </a:r>
            <a:r>
              <a:rPr lang="en-US" altLang="zh-CN" sz="1600" b="1" dirty="0" smtClean="0">
                <a:latin typeface="Arial" pitchFamily="34" charset="0"/>
                <a:cs typeface="Arial" pitchFamily="34" charset="0"/>
              </a:rPr>
              <a:t>compared to that of ordinary dual main phase magnet. </a:t>
            </a:r>
            <a:endParaRPr lang="zh-CN" altLang="zh-CN" sz="1600" b="1" dirty="0" smtClean="0">
              <a:latin typeface="Arial" pitchFamily="34" charset="0"/>
              <a:cs typeface="Arial" pitchFamily="34" charset="0"/>
            </a:endParaRPr>
          </a:p>
          <a:p>
            <a:pPr algn="just"/>
            <a:endParaRPr lang="zh-CN" altLang="en-US" sz="2000" b="0" i="0" dirty="0">
              <a:solidFill>
                <a:srgbClr val="262626"/>
              </a:solidFill>
              <a:effectLst/>
              <a:latin typeface="Arial" pitchFamily="34" charset="0"/>
              <a:ea typeface="Microsoft YaHei" panose="020B0503020204020204" pitchFamily="34" charset="-122"/>
              <a:cs typeface="Arial" pitchFamily="34" charset="0"/>
            </a:endParaRPr>
          </a:p>
        </p:txBody>
      </p:sp>
    </p:spTree>
    <p:extLst>
      <p:ext uri="{BB962C8B-B14F-4D97-AF65-F5344CB8AC3E}">
        <p14:creationId xmlns:p14="http://schemas.microsoft.com/office/powerpoint/2010/main" xmlns="" val="212176814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79376" y="165196"/>
            <a:ext cx="10972800" cy="538284"/>
          </a:xfrm>
          <a:prstGeom prst="rect">
            <a:avLst/>
          </a:prstGeom>
        </p:spPr>
        <p:txBody>
          <a:bodyPr/>
          <a:lstStyle/>
          <a:p>
            <a:r>
              <a:rPr lang="en-US" altLang="zh-CN" sz="1600" dirty="0"/>
              <a:t>2. </a:t>
            </a:r>
            <a:r>
              <a:rPr lang="en-US" altLang="zh-CN" sz="1600" dirty="0" smtClean="0"/>
              <a:t>Technology status quo</a:t>
            </a:r>
            <a:r>
              <a:rPr lang="zh-CN" altLang="zh-CN" sz="1600" dirty="0" smtClean="0"/>
              <a:t>—</a:t>
            </a:r>
            <a:r>
              <a:rPr lang="en-US" altLang="zh-CN" sz="1600" dirty="0" smtClean="0">
                <a:solidFill>
                  <a:srgbClr val="FF0000"/>
                </a:solidFill>
              </a:rPr>
              <a:t>preparation technology of high performance regenerated magnet</a:t>
            </a:r>
            <a:endParaRPr lang="zh-CN" altLang="zh-CN" sz="1600" dirty="0">
              <a:solidFill>
                <a:srgbClr val="FF0000"/>
              </a:solidFill>
            </a:endParaRPr>
          </a:p>
        </p:txBody>
      </p:sp>
      <p:pic>
        <p:nvPicPr>
          <p:cNvPr id="24" name="图片 23">
            <a:extLst>
              <a:ext uri="{FF2B5EF4-FFF2-40B4-BE49-F238E27FC236}">
                <a16:creationId xmlns="" xmlns:a16="http://schemas.microsoft.com/office/drawing/2014/main" id="{332F4FAA-CCE9-B246-0D24-E31B7B72553A}"/>
              </a:ext>
            </a:extLst>
          </p:cNvPr>
          <p:cNvPicPr>
            <a:picLocks noChangeAspect="1"/>
          </p:cNvPicPr>
          <p:nvPr/>
        </p:nvPicPr>
        <p:blipFill>
          <a:blip r:embed="rId2" cstate="print"/>
          <a:stretch>
            <a:fillRect/>
          </a:stretch>
        </p:blipFill>
        <p:spPr>
          <a:xfrm>
            <a:off x="1847528" y="2535566"/>
            <a:ext cx="7488832" cy="3833761"/>
          </a:xfrm>
          <a:prstGeom prst="rect">
            <a:avLst/>
          </a:prstGeom>
        </p:spPr>
      </p:pic>
      <p:pic>
        <p:nvPicPr>
          <p:cNvPr id="23" name="图片 22">
            <a:extLst>
              <a:ext uri="{FF2B5EF4-FFF2-40B4-BE49-F238E27FC236}">
                <a16:creationId xmlns="" xmlns:a16="http://schemas.microsoft.com/office/drawing/2014/main" id="{BA3FC021-7F37-900D-8958-EFF43812BA93}"/>
              </a:ext>
            </a:extLst>
          </p:cNvPr>
          <p:cNvPicPr>
            <a:picLocks noChangeAspect="1"/>
          </p:cNvPicPr>
          <p:nvPr/>
        </p:nvPicPr>
        <p:blipFill>
          <a:blip r:embed="rId3" cstate="print"/>
          <a:stretch>
            <a:fillRect/>
          </a:stretch>
        </p:blipFill>
        <p:spPr>
          <a:xfrm>
            <a:off x="695400" y="990727"/>
            <a:ext cx="7488832" cy="1148369"/>
          </a:xfrm>
          <a:prstGeom prst="rect">
            <a:avLst/>
          </a:prstGeom>
        </p:spPr>
      </p:pic>
      <p:sp>
        <p:nvSpPr>
          <p:cNvPr id="25" name="文本框 24">
            <a:extLst>
              <a:ext uri="{FF2B5EF4-FFF2-40B4-BE49-F238E27FC236}">
                <a16:creationId xmlns="" xmlns:a16="http://schemas.microsoft.com/office/drawing/2014/main" id="{14B832FC-4D60-F2C3-7D89-A0635DC823A8}"/>
              </a:ext>
            </a:extLst>
          </p:cNvPr>
          <p:cNvSpPr txBox="1"/>
          <p:nvPr/>
        </p:nvSpPr>
        <p:spPr>
          <a:xfrm>
            <a:off x="8832304" y="1052736"/>
            <a:ext cx="2808312" cy="2376264"/>
          </a:xfrm>
          <a:prstGeom prst="rect">
            <a:avLst/>
          </a:prstGeom>
          <a:solidFill>
            <a:srgbClr val="FFFF00"/>
          </a:solidFill>
          <a:ln>
            <a:solidFill>
              <a:schemeClr val="accent1"/>
            </a:solidFill>
          </a:ln>
        </p:spPr>
        <p:txBody>
          <a:bodyPr wrap="square" rtlCol="0" anchor="ctr" anchorCtr="0">
            <a:noAutofit/>
          </a:bodyPr>
          <a:lstStyle/>
          <a:p>
            <a:pPr algn="just"/>
            <a:r>
              <a:rPr lang="en-US" altLang="zh-CN" sz="1600" b="1" dirty="0" smtClean="0">
                <a:solidFill>
                  <a:srgbClr val="FF0000"/>
                </a:solidFill>
              </a:rPr>
              <a:t>Long process recycling</a:t>
            </a:r>
            <a:r>
              <a:rPr lang="en-US" altLang="zh-CN" sz="1600" dirty="0" smtClean="0"/>
              <a:t>: breaking the original 2:14:1 phase structure and recycling in the form of a single element;</a:t>
            </a:r>
            <a:endParaRPr lang="zh-CN" altLang="zh-CN" sz="1600" dirty="0" smtClean="0"/>
          </a:p>
          <a:p>
            <a:pPr algn="just">
              <a:spcBef>
                <a:spcPts val="1800"/>
              </a:spcBef>
            </a:pPr>
            <a:r>
              <a:rPr lang="en-US" altLang="zh-CN" sz="1600" b="1" dirty="0" smtClean="0">
                <a:solidFill>
                  <a:srgbClr val="FF0000"/>
                </a:solidFill>
              </a:rPr>
              <a:t>Short process recycling</a:t>
            </a:r>
            <a:r>
              <a:rPr lang="en-US" altLang="zh-CN" sz="1600" dirty="0" smtClean="0"/>
              <a:t>: recycling 2:14:1 phase overall. </a:t>
            </a:r>
            <a:endParaRPr lang="zh-CN" altLang="en-US" sz="2000" b="0" i="0" dirty="0">
              <a:solidFill>
                <a:srgbClr val="262626"/>
              </a:solidFill>
              <a:effectLst/>
              <a:latin typeface="Times New Roman" panose="02020603050405020304" pitchFamily="18" charset="0"/>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260798714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80A69869-D493-F9F4-F0CC-2FCC6DDABA3D}"/>
              </a:ext>
            </a:extLst>
          </p:cNvPr>
          <p:cNvSpPr/>
          <p:nvPr/>
        </p:nvSpPr>
        <p:spPr>
          <a:xfrm>
            <a:off x="330038" y="937123"/>
            <a:ext cx="10847841" cy="646331"/>
          </a:xfrm>
          <a:prstGeom prst="rect">
            <a:avLst/>
          </a:prstGeom>
        </p:spPr>
        <p:txBody>
          <a:bodyPr wrap="none">
            <a:spAutoFit/>
          </a:bodyPr>
          <a:lstStyle/>
          <a:p>
            <a:pPr marL="285750" indent="-285750">
              <a:buFont typeface="Wingdings" panose="05000000000000000000" pitchFamily="2" charset="2"/>
              <a:buChar char="p"/>
            </a:pPr>
            <a:r>
              <a:rPr lang="en-US" altLang="zh-CN" b="1" dirty="0" smtClean="0">
                <a:latin typeface="Arial" pitchFamily="34" charset="0"/>
                <a:cs typeface="Arial" pitchFamily="34" charset="0"/>
              </a:rPr>
              <a:t>Production technology of </a:t>
            </a:r>
            <a:r>
              <a:rPr lang="en-US" altLang="zh-CN" b="1" dirty="0" smtClean="0">
                <a:solidFill>
                  <a:srgbClr val="FF0000"/>
                </a:solidFill>
                <a:latin typeface="Arial" pitchFamily="34" charset="0"/>
                <a:cs typeface="Arial" pitchFamily="34" charset="0"/>
              </a:rPr>
              <a:t>high </a:t>
            </a:r>
            <a:r>
              <a:rPr lang="en-US" altLang="zh-CN" b="1" dirty="0" err="1" smtClean="0">
                <a:solidFill>
                  <a:srgbClr val="FF0000"/>
                </a:solidFill>
                <a:latin typeface="Arial" pitchFamily="34" charset="0"/>
                <a:cs typeface="Arial" pitchFamily="34" charset="0"/>
              </a:rPr>
              <a:t>coercivity</a:t>
            </a:r>
            <a:r>
              <a:rPr lang="en-US" altLang="zh-CN" b="1" dirty="0" smtClean="0">
                <a:solidFill>
                  <a:srgbClr val="FF0000"/>
                </a:solidFill>
                <a:latin typeface="Arial" pitchFamily="34" charset="0"/>
                <a:cs typeface="Arial" pitchFamily="34" charset="0"/>
              </a:rPr>
              <a:t> </a:t>
            </a:r>
            <a:r>
              <a:rPr lang="en-US" altLang="zh-CN" b="1" dirty="0" smtClean="0">
                <a:latin typeface="Arial" pitchFamily="34" charset="0"/>
                <a:cs typeface="Arial" pitchFamily="34" charset="0"/>
              </a:rPr>
              <a:t>regenerated magnet based on </a:t>
            </a:r>
            <a:r>
              <a:rPr lang="en-US" altLang="zh-CN" b="1" dirty="0" err="1" smtClean="0">
                <a:latin typeface="Arial" pitchFamily="34" charset="0"/>
                <a:cs typeface="Arial" pitchFamily="34" charset="0"/>
              </a:rPr>
              <a:t>NdFeB</a:t>
            </a:r>
            <a:r>
              <a:rPr lang="en-US" altLang="zh-CN" b="1" dirty="0" smtClean="0">
                <a:latin typeface="Arial" pitchFamily="34" charset="0"/>
                <a:cs typeface="Arial" pitchFamily="34" charset="0"/>
              </a:rPr>
              <a:t> scrap materials</a:t>
            </a:r>
            <a:endParaRPr lang="zh-CN" altLang="zh-CN" b="1" dirty="0" smtClean="0">
              <a:latin typeface="Arial" pitchFamily="34" charset="0"/>
              <a:cs typeface="Arial" pitchFamily="34" charset="0"/>
            </a:endParaRPr>
          </a:p>
          <a:p>
            <a:pPr marL="285750" indent="-285750">
              <a:buFont typeface="Wingdings" panose="05000000000000000000" pitchFamily="2" charset="2"/>
              <a:buChar char="p"/>
            </a:pPr>
            <a:endParaRPr lang="zh-CN" altLang="en-US" b="1" dirty="0">
              <a:latin typeface="Arial" pitchFamily="34" charset="0"/>
              <a:ea typeface="微软雅黑" panose="020B0503020204020204" pitchFamily="34" charset="-122"/>
              <a:cs typeface="Arial" pitchFamily="34" charset="0"/>
            </a:endParaRPr>
          </a:p>
        </p:txBody>
      </p:sp>
      <p:pic>
        <p:nvPicPr>
          <p:cNvPr id="3" name="图片 2">
            <a:extLst>
              <a:ext uri="{FF2B5EF4-FFF2-40B4-BE49-F238E27FC236}">
                <a16:creationId xmlns="" xmlns:a16="http://schemas.microsoft.com/office/drawing/2014/main" id="{2D81C780-C3D7-9F70-3F37-38253BE1368F}"/>
              </a:ext>
            </a:extLst>
          </p:cNvPr>
          <p:cNvPicPr>
            <a:picLocks noChangeAspect="1"/>
          </p:cNvPicPr>
          <p:nvPr/>
        </p:nvPicPr>
        <p:blipFill>
          <a:blip r:embed="rId2" cstate="print"/>
          <a:stretch>
            <a:fillRect/>
          </a:stretch>
        </p:blipFill>
        <p:spPr>
          <a:xfrm>
            <a:off x="8320725" y="1563817"/>
            <a:ext cx="3479876" cy="2768912"/>
          </a:xfrm>
          <a:prstGeom prst="rect">
            <a:avLst/>
          </a:prstGeom>
        </p:spPr>
      </p:pic>
      <p:sp>
        <p:nvSpPr>
          <p:cNvPr id="7" name="文本框 6">
            <a:extLst>
              <a:ext uri="{FF2B5EF4-FFF2-40B4-BE49-F238E27FC236}">
                <a16:creationId xmlns="" xmlns:a16="http://schemas.microsoft.com/office/drawing/2014/main" id="{C0F45A52-96F7-3C69-CFE2-0A265B82BD7A}"/>
              </a:ext>
            </a:extLst>
          </p:cNvPr>
          <p:cNvSpPr txBox="1"/>
          <p:nvPr/>
        </p:nvSpPr>
        <p:spPr>
          <a:xfrm>
            <a:off x="8040216" y="4293096"/>
            <a:ext cx="4007768" cy="461665"/>
          </a:xfrm>
          <a:prstGeom prst="rect">
            <a:avLst/>
          </a:prstGeom>
          <a:noFill/>
        </p:spPr>
        <p:txBody>
          <a:bodyPr wrap="square">
            <a:spAutoFit/>
          </a:bodyPr>
          <a:lstStyle/>
          <a:p>
            <a:r>
              <a:rPr lang="en-US" altLang="zh-CN" sz="1200" dirty="0" smtClean="0"/>
              <a:t>XRD testing of regenerated magnets with different addition amount of </a:t>
            </a:r>
            <a:r>
              <a:rPr lang="en-US" altLang="zh-CN" sz="1200" dirty="0" smtClean="0">
                <a:solidFill>
                  <a:srgbClr val="FF0000"/>
                </a:solidFill>
              </a:rPr>
              <a:t>rich in rare earth alloys</a:t>
            </a:r>
            <a:endParaRPr lang="zh-CN" altLang="zh-CN" sz="1200" dirty="0">
              <a:solidFill>
                <a:srgbClr val="FF0000"/>
              </a:solidFill>
            </a:endParaRPr>
          </a:p>
        </p:txBody>
      </p:sp>
      <p:pic>
        <p:nvPicPr>
          <p:cNvPr id="12" name="图片 11">
            <a:extLst>
              <a:ext uri="{FF2B5EF4-FFF2-40B4-BE49-F238E27FC236}">
                <a16:creationId xmlns="" xmlns:a16="http://schemas.microsoft.com/office/drawing/2014/main" id="{0A9916D0-DD01-7824-EA49-9C0B57B5AAB3}"/>
              </a:ext>
            </a:extLst>
          </p:cNvPr>
          <p:cNvPicPr>
            <a:picLocks noChangeAspect="1"/>
          </p:cNvPicPr>
          <p:nvPr/>
        </p:nvPicPr>
        <p:blipFill>
          <a:blip r:embed="rId3" cstate="print"/>
          <a:stretch>
            <a:fillRect/>
          </a:stretch>
        </p:blipFill>
        <p:spPr>
          <a:xfrm>
            <a:off x="3987784" y="1574049"/>
            <a:ext cx="4201530" cy="2435391"/>
          </a:xfrm>
          <a:prstGeom prst="rect">
            <a:avLst/>
          </a:prstGeom>
        </p:spPr>
      </p:pic>
      <p:sp>
        <p:nvSpPr>
          <p:cNvPr id="16" name="文本框 15">
            <a:extLst>
              <a:ext uri="{FF2B5EF4-FFF2-40B4-BE49-F238E27FC236}">
                <a16:creationId xmlns="" xmlns:a16="http://schemas.microsoft.com/office/drawing/2014/main" id="{FDC81E22-DBD6-0A41-C215-1C4329E731CD}"/>
              </a:ext>
            </a:extLst>
          </p:cNvPr>
          <p:cNvSpPr txBox="1"/>
          <p:nvPr/>
        </p:nvSpPr>
        <p:spPr>
          <a:xfrm>
            <a:off x="4511824" y="4077072"/>
            <a:ext cx="3384376" cy="646331"/>
          </a:xfrm>
          <a:prstGeom prst="rect">
            <a:avLst/>
          </a:prstGeom>
          <a:noFill/>
        </p:spPr>
        <p:txBody>
          <a:bodyPr wrap="square">
            <a:spAutoFit/>
          </a:bodyPr>
          <a:lstStyle/>
          <a:p>
            <a:r>
              <a:rPr lang="en-US" altLang="zh-CN" sz="1200" dirty="0" smtClean="0"/>
              <a:t>Electron microscopic photos of regenerated magnets with different addition volume of </a:t>
            </a:r>
            <a:r>
              <a:rPr lang="en-US" altLang="zh-CN" sz="1200" dirty="0" smtClean="0">
                <a:solidFill>
                  <a:srgbClr val="FF0000"/>
                </a:solidFill>
              </a:rPr>
              <a:t>rich in rare earth alloys</a:t>
            </a:r>
            <a:endParaRPr lang="zh-CN" altLang="zh-CN" sz="1200" dirty="0">
              <a:solidFill>
                <a:srgbClr val="FF0000"/>
              </a:solidFill>
            </a:endParaRPr>
          </a:p>
        </p:txBody>
      </p:sp>
      <p:pic>
        <p:nvPicPr>
          <p:cNvPr id="18" name="图片 17">
            <a:extLst>
              <a:ext uri="{FF2B5EF4-FFF2-40B4-BE49-F238E27FC236}">
                <a16:creationId xmlns="" xmlns:a16="http://schemas.microsoft.com/office/drawing/2014/main" id="{EB66AF5F-0056-CF5F-7F67-7C3B5187DE5B}"/>
              </a:ext>
            </a:extLst>
          </p:cNvPr>
          <p:cNvPicPr>
            <a:picLocks noChangeAspect="1"/>
          </p:cNvPicPr>
          <p:nvPr/>
        </p:nvPicPr>
        <p:blipFill rotWithShape="1">
          <a:blip r:embed="rId4" cstate="print"/>
          <a:srcRect l="6200" b="43851"/>
          <a:stretch/>
        </p:blipFill>
        <p:spPr>
          <a:xfrm>
            <a:off x="711367" y="1505209"/>
            <a:ext cx="3348791" cy="2764361"/>
          </a:xfrm>
          <a:prstGeom prst="rect">
            <a:avLst/>
          </a:prstGeom>
        </p:spPr>
      </p:pic>
      <p:sp>
        <p:nvSpPr>
          <p:cNvPr id="20" name="文本框 19">
            <a:extLst>
              <a:ext uri="{FF2B5EF4-FFF2-40B4-BE49-F238E27FC236}">
                <a16:creationId xmlns="" xmlns:a16="http://schemas.microsoft.com/office/drawing/2014/main" id="{F26DDFF8-7FEE-ED14-0AE7-4EF8669BB0EC}"/>
              </a:ext>
            </a:extLst>
          </p:cNvPr>
          <p:cNvSpPr txBox="1"/>
          <p:nvPr/>
        </p:nvSpPr>
        <p:spPr>
          <a:xfrm>
            <a:off x="623392" y="4293096"/>
            <a:ext cx="3456384" cy="461665"/>
          </a:xfrm>
          <a:prstGeom prst="rect">
            <a:avLst/>
          </a:prstGeom>
          <a:noFill/>
        </p:spPr>
        <p:txBody>
          <a:bodyPr wrap="square">
            <a:spAutoFit/>
          </a:bodyPr>
          <a:lstStyle/>
          <a:p>
            <a:r>
              <a:rPr lang="en-US" altLang="zh-CN" sz="1200" dirty="0" smtClean="0">
                <a:solidFill>
                  <a:srgbClr val="000000"/>
                </a:solidFill>
                <a:latin typeface="Arial" pitchFamily="34" charset="0"/>
                <a:ea typeface="微软雅黑" panose="020B0503020204020204" pitchFamily="34" charset="-122"/>
                <a:cs typeface="Arial" pitchFamily="34" charset="0"/>
              </a:rPr>
              <a:t>Magnetic properties of regenerated magnets sintered with </a:t>
            </a:r>
            <a:r>
              <a:rPr lang="en-US" altLang="zh-CN" sz="1200" dirty="0" smtClean="0">
                <a:solidFill>
                  <a:srgbClr val="FF0000"/>
                </a:solidFill>
                <a:latin typeface="Arial" pitchFamily="34" charset="0"/>
                <a:ea typeface="微软雅黑" panose="020B0503020204020204" pitchFamily="34" charset="-122"/>
                <a:cs typeface="Arial" pitchFamily="34" charset="0"/>
              </a:rPr>
              <a:t>rich in rare earth alloys</a:t>
            </a:r>
          </a:p>
        </p:txBody>
      </p:sp>
      <p:sp>
        <p:nvSpPr>
          <p:cNvPr id="22" name="文本框 21">
            <a:extLst>
              <a:ext uri="{FF2B5EF4-FFF2-40B4-BE49-F238E27FC236}">
                <a16:creationId xmlns="" xmlns:a16="http://schemas.microsoft.com/office/drawing/2014/main" id="{5914F7BE-3136-B500-A4C4-EBB45E8504B3}"/>
              </a:ext>
            </a:extLst>
          </p:cNvPr>
          <p:cNvSpPr txBox="1"/>
          <p:nvPr/>
        </p:nvSpPr>
        <p:spPr>
          <a:xfrm>
            <a:off x="407368" y="4797152"/>
            <a:ext cx="11340955" cy="1772793"/>
          </a:xfrm>
          <a:prstGeom prst="rect">
            <a:avLst/>
          </a:prstGeom>
          <a:solidFill>
            <a:schemeClr val="bg2"/>
          </a:solidFill>
          <a:ln w="19050">
            <a:solidFill>
              <a:schemeClr val="accent1"/>
            </a:solidFill>
            <a:prstDash val="dash"/>
          </a:ln>
        </p:spPr>
        <p:txBody>
          <a:bodyPr wrap="square">
            <a:spAutoFit/>
          </a:bodyPr>
          <a:lstStyle>
            <a:defPPr>
              <a:defRPr lang="zh-CN"/>
            </a:defPPr>
            <a:lvl1pPr marL="285750" indent="-285750" algn="just">
              <a:lnSpc>
                <a:spcPct val="130000"/>
              </a:lnSpc>
              <a:buFont typeface="Wingdings" panose="05000000000000000000" pitchFamily="2" charset="2"/>
              <a:buChar char="p"/>
              <a:defRPr sz="1400">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1200" dirty="0" smtClean="0">
                <a:latin typeface="Arial" pitchFamily="34" charset="0"/>
                <a:cs typeface="Arial" pitchFamily="34" charset="0"/>
              </a:rPr>
              <a:t>As the addition amount increases, the performance of the magnet continues to improve; when the addition amount is 15wt.%, the Br (</a:t>
            </a:r>
            <a:r>
              <a:rPr lang="en-US" altLang="zh-CN" sz="1200" dirty="0" err="1" smtClean="0">
                <a:latin typeface="Arial" pitchFamily="34" charset="0"/>
                <a:cs typeface="Arial" pitchFamily="34" charset="0"/>
              </a:rPr>
              <a:t>remanence</a:t>
            </a:r>
            <a:r>
              <a:rPr lang="en-US" altLang="zh-CN" sz="1200" dirty="0" smtClean="0">
                <a:latin typeface="Arial" pitchFamily="34" charset="0"/>
                <a:cs typeface="Arial" pitchFamily="34" charset="0"/>
              </a:rPr>
              <a:t>) will be 12.50kGs, the </a:t>
            </a:r>
            <a:r>
              <a:rPr lang="en-US" altLang="zh-CN" sz="1200" dirty="0" err="1" smtClean="0">
                <a:latin typeface="Arial" pitchFamily="34" charset="0"/>
                <a:cs typeface="Arial" pitchFamily="34" charset="0"/>
              </a:rPr>
              <a:t>coercivity</a:t>
            </a:r>
            <a:r>
              <a:rPr lang="en-US" altLang="zh-CN" sz="1200" dirty="0" smtClean="0">
                <a:latin typeface="Arial" pitchFamily="34" charset="0"/>
                <a:cs typeface="Arial" pitchFamily="34" charset="0"/>
              </a:rPr>
              <a:t> </a:t>
            </a:r>
            <a:r>
              <a:rPr lang="en-US" altLang="zh-CN" sz="1200" dirty="0" err="1" smtClean="0">
                <a:latin typeface="Arial" pitchFamily="34" charset="0"/>
                <a:cs typeface="Arial" pitchFamily="34" charset="0"/>
              </a:rPr>
              <a:t>Hcj</a:t>
            </a:r>
            <a:r>
              <a:rPr lang="en-US" altLang="zh-CN" sz="1200" dirty="0" smtClean="0">
                <a:latin typeface="Arial" pitchFamily="34" charset="0"/>
                <a:cs typeface="Arial" pitchFamily="34" charset="0"/>
              </a:rPr>
              <a:t> will be  17.79kOe, and the (BH)max will be 35.25MGOe, all exceeding the performance of the </a:t>
            </a:r>
            <a:r>
              <a:rPr lang="en-US" altLang="zh-CN" sz="1200" dirty="0" smtClean="0">
                <a:solidFill>
                  <a:srgbClr val="FF0000"/>
                </a:solidFill>
                <a:latin typeface="Arial" pitchFamily="34" charset="0"/>
                <a:cs typeface="Arial" pitchFamily="34" charset="0"/>
              </a:rPr>
              <a:t>original 38H magnet.</a:t>
            </a:r>
          </a:p>
          <a:p>
            <a:r>
              <a:rPr lang="en-US" altLang="zh-CN" sz="1200" dirty="0" smtClean="0">
                <a:latin typeface="Arial" pitchFamily="34" charset="0"/>
                <a:cs typeface="Arial" pitchFamily="34" charset="0"/>
              </a:rPr>
              <a:t>Regenerated magnets without adding rich in rare earth alloys have poor grain boundary phases, with neodymium-rich phases enriched in large blocks at triangular grain boundaries and severe adhesion between the main phase grains; as the addition amount increases, the </a:t>
            </a:r>
            <a:r>
              <a:rPr lang="en-US" altLang="zh-CN" sz="1200" dirty="0" smtClean="0">
                <a:solidFill>
                  <a:srgbClr val="FF0000"/>
                </a:solidFill>
                <a:latin typeface="Arial" pitchFamily="34" charset="0"/>
                <a:cs typeface="Arial" pitchFamily="34" charset="0"/>
              </a:rPr>
              <a:t>small particle rich in rare earth phase increases. </a:t>
            </a:r>
            <a:r>
              <a:rPr lang="en-US" altLang="zh-CN" sz="1200" dirty="0" smtClean="0">
                <a:latin typeface="Arial" pitchFamily="34" charset="0"/>
                <a:cs typeface="Arial" pitchFamily="34" charset="0"/>
              </a:rPr>
              <a:t>On the one hand, it causes a sharp decrease in the large block neodymium-rich phase, and on the other hand, it separates the waste grains, enhancing </a:t>
            </a:r>
            <a:r>
              <a:rPr lang="en-US" altLang="zh-CN" sz="1200" dirty="0" smtClean="0">
                <a:solidFill>
                  <a:srgbClr val="FF0000"/>
                </a:solidFill>
                <a:latin typeface="Arial" pitchFamily="34" charset="0"/>
                <a:cs typeface="Arial" pitchFamily="34" charset="0"/>
              </a:rPr>
              <a:t>the flow of the neodymium-rich phase </a:t>
            </a:r>
            <a:r>
              <a:rPr lang="en-US" altLang="zh-CN" sz="1200" dirty="0" smtClean="0">
                <a:latin typeface="Arial" pitchFamily="34" charset="0"/>
                <a:cs typeface="Arial" pitchFamily="34" charset="0"/>
              </a:rPr>
              <a:t>and helping enhance the </a:t>
            </a:r>
            <a:r>
              <a:rPr lang="en-US" altLang="zh-CN" sz="1200" dirty="0" err="1" smtClean="0">
                <a:latin typeface="Arial" pitchFamily="34" charset="0"/>
                <a:cs typeface="Arial" pitchFamily="34" charset="0"/>
              </a:rPr>
              <a:t>coercivity</a:t>
            </a:r>
            <a:r>
              <a:rPr lang="en-US" altLang="zh-CN" sz="1200" dirty="0" smtClean="0">
                <a:latin typeface="Arial" pitchFamily="34" charset="0"/>
                <a:cs typeface="Arial" pitchFamily="34" charset="0"/>
              </a:rPr>
              <a:t> of the magnets. However, many small particles can cause the decrease in the </a:t>
            </a:r>
            <a:r>
              <a:rPr lang="en-US" altLang="zh-CN" sz="1200" dirty="0" err="1" smtClean="0">
                <a:latin typeface="Arial" pitchFamily="34" charset="0"/>
                <a:cs typeface="Arial" pitchFamily="34" charset="0"/>
              </a:rPr>
              <a:t>remanence</a:t>
            </a:r>
            <a:r>
              <a:rPr lang="en-US" altLang="zh-CN" sz="1200" dirty="0" smtClean="0">
                <a:latin typeface="Arial" pitchFamily="34" charset="0"/>
                <a:cs typeface="Arial" pitchFamily="34" charset="0"/>
              </a:rPr>
              <a:t> of magnets. As the addition amount increases, the value of I (006)/I (105) will increase firstly and then decrease. </a:t>
            </a:r>
          </a:p>
        </p:txBody>
      </p:sp>
      <p:sp>
        <p:nvSpPr>
          <p:cNvPr id="4" name="矩形: 圆角 3">
            <a:extLst>
              <a:ext uri="{FF2B5EF4-FFF2-40B4-BE49-F238E27FC236}">
                <a16:creationId xmlns="" xmlns:a16="http://schemas.microsoft.com/office/drawing/2014/main" id="{501E1950-B7A3-92F4-D9E8-F982C3D1368A}"/>
              </a:ext>
            </a:extLst>
          </p:cNvPr>
          <p:cNvSpPr/>
          <p:nvPr/>
        </p:nvSpPr>
        <p:spPr>
          <a:xfrm>
            <a:off x="-168696" y="1412776"/>
            <a:ext cx="11337353" cy="3300016"/>
          </a:xfrm>
          <a:prstGeom prst="roundRect">
            <a:avLst>
              <a:gd name="adj" fmla="val 6931"/>
            </a:avLst>
          </a:prstGeom>
          <a:ln w="19050">
            <a:solidFill>
              <a:schemeClr val="accent1"/>
            </a:solidFill>
            <a:prstDash val="dash"/>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b" anchorCtr="0">
            <a:noAutofit/>
          </a:bodyPr>
          <a:lstStyle/>
          <a:p>
            <a:pPr algn="l" defTabSz="1244600">
              <a:lnSpc>
                <a:spcPct val="90000"/>
              </a:lnSpc>
              <a:spcBef>
                <a:spcPct val="0"/>
              </a:spcBef>
              <a:spcAft>
                <a:spcPct val="35000"/>
              </a:spcAft>
            </a:pPr>
            <a:endParaRPr lang="zh-CN" altLang="en-US" sz="2800" kern="1200" dirty="0">
              <a:latin typeface="Arial" pitchFamily="34" charset="0"/>
              <a:ea typeface="黑体" pitchFamily="49" charset="-122"/>
              <a:cs typeface="Arial" pitchFamily="34" charset="0"/>
            </a:endParaRPr>
          </a:p>
        </p:txBody>
      </p:sp>
      <p:sp>
        <p:nvSpPr>
          <p:cNvPr id="2" name="标题 3">
            <a:extLst>
              <a:ext uri="{FF2B5EF4-FFF2-40B4-BE49-F238E27FC236}">
                <a16:creationId xmlns="" xmlns:a16="http://schemas.microsoft.com/office/drawing/2014/main" id="{E27D18A8-31A2-B845-764C-C5077C9BE6E2}"/>
              </a:ext>
            </a:extLst>
          </p:cNvPr>
          <p:cNvSpPr>
            <a:spLocks noGrp="1"/>
          </p:cNvSpPr>
          <p:nvPr>
            <p:ph type="title"/>
          </p:nvPr>
        </p:nvSpPr>
        <p:spPr>
          <a:xfrm>
            <a:off x="479376" y="165196"/>
            <a:ext cx="10972800" cy="538284"/>
          </a:xfrm>
          <a:prstGeom prst="rect">
            <a:avLst/>
          </a:prstGeom>
        </p:spPr>
        <p:txBody>
          <a:bodyPr/>
          <a:lstStyle/>
          <a:p>
            <a:r>
              <a:rPr lang="en-US" altLang="zh-CN" sz="1600" dirty="0" smtClean="0">
                <a:latin typeface="Arial" pitchFamily="34" charset="0"/>
                <a:cs typeface="Arial" pitchFamily="34" charset="0"/>
              </a:rPr>
              <a:t>2. Technology status quo</a:t>
            </a:r>
            <a:r>
              <a:rPr lang="zh-CN" altLang="zh-CN" sz="1600" dirty="0" smtClean="0">
                <a:latin typeface="Arial" pitchFamily="34" charset="0"/>
                <a:cs typeface="Arial" pitchFamily="34" charset="0"/>
              </a:rPr>
              <a:t>—</a:t>
            </a:r>
            <a:r>
              <a:rPr lang="en-US" altLang="zh-CN" sz="1600" dirty="0" smtClean="0">
                <a:solidFill>
                  <a:srgbClr val="FF0000"/>
                </a:solidFill>
                <a:latin typeface="Arial" pitchFamily="34" charset="0"/>
                <a:cs typeface="Arial" pitchFamily="34" charset="0"/>
              </a:rPr>
              <a:t>preparation technology of high performance regenerated magnet</a:t>
            </a:r>
            <a:endParaRPr lang="zh-CN" altLang="en-US" sz="1600"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xmlns="" val="428007865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80A69869-D493-F9F4-F0CC-2FCC6DDABA3D}"/>
              </a:ext>
            </a:extLst>
          </p:cNvPr>
          <p:cNvSpPr/>
          <p:nvPr/>
        </p:nvSpPr>
        <p:spPr>
          <a:xfrm>
            <a:off x="263352" y="922127"/>
            <a:ext cx="8505855" cy="307777"/>
          </a:xfrm>
          <a:prstGeom prst="rect">
            <a:avLst/>
          </a:prstGeom>
        </p:spPr>
        <p:txBody>
          <a:bodyPr wrap="none">
            <a:spAutoFit/>
          </a:bodyPr>
          <a:lstStyle/>
          <a:p>
            <a:pPr lvl="0"/>
            <a:r>
              <a:rPr lang="en-US" altLang="zh-CN" sz="1400" b="1" dirty="0" smtClean="0">
                <a:latin typeface="Arial" pitchFamily="34" charset="0"/>
                <a:cs typeface="Arial" pitchFamily="34" charset="0"/>
              </a:rPr>
              <a:t>Preparation technology of </a:t>
            </a:r>
            <a:r>
              <a:rPr lang="en-US" altLang="zh-CN" sz="1400" b="1" dirty="0" smtClean="0">
                <a:solidFill>
                  <a:srgbClr val="FF0000"/>
                </a:solidFill>
                <a:latin typeface="Arial" pitchFamily="34" charset="0"/>
                <a:cs typeface="Arial" pitchFamily="34" charset="0"/>
              </a:rPr>
              <a:t>high </a:t>
            </a:r>
            <a:r>
              <a:rPr lang="en-US" altLang="zh-CN" sz="1400" b="1" dirty="0" err="1" smtClean="0">
                <a:solidFill>
                  <a:srgbClr val="FF0000"/>
                </a:solidFill>
                <a:latin typeface="Arial" pitchFamily="34" charset="0"/>
                <a:cs typeface="Arial" pitchFamily="34" charset="0"/>
              </a:rPr>
              <a:t>remanence</a:t>
            </a:r>
            <a:r>
              <a:rPr lang="en-US" altLang="zh-CN" sz="1400" b="1" dirty="0" smtClean="0">
                <a:solidFill>
                  <a:srgbClr val="FF0000"/>
                </a:solidFill>
                <a:latin typeface="Arial" pitchFamily="34" charset="0"/>
                <a:cs typeface="Arial" pitchFamily="34" charset="0"/>
              </a:rPr>
              <a:t> </a:t>
            </a:r>
            <a:r>
              <a:rPr lang="en-US" altLang="zh-CN" sz="1400" b="1" dirty="0" smtClean="0">
                <a:latin typeface="Arial" pitchFamily="34" charset="0"/>
                <a:cs typeface="Arial" pitchFamily="34" charset="0"/>
              </a:rPr>
              <a:t>regenerated magnets based on </a:t>
            </a:r>
            <a:r>
              <a:rPr lang="en-US" altLang="zh-CN" sz="1400" b="1" dirty="0" err="1" smtClean="0">
                <a:latin typeface="Arial" pitchFamily="34" charset="0"/>
                <a:cs typeface="Arial" pitchFamily="34" charset="0"/>
              </a:rPr>
              <a:t>NdFeB</a:t>
            </a:r>
            <a:r>
              <a:rPr lang="en-US" altLang="zh-CN" sz="1400" b="1" dirty="0" smtClean="0">
                <a:latin typeface="Arial" pitchFamily="34" charset="0"/>
                <a:cs typeface="Arial" pitchFamily="34" charset="0"/>
              </a:rPr>
              <a:t> scrap materials</a:t>
            </a:r>
            <a:endParaRPr lang="zh-CN" altLang="zh-CN" sz="1400" dirty="0">
              <a:latin typeface="Arial" pitchFamily="34" charset="0"/>
              <a:cs typeface="Arial" pitchFamily="34" charset="0"/>
            </a:endParaRPr>
          </a:p>
        </p:txBody>
      </p:sp>
      <p:pic>
        <p:nvPicPr>
          <p:cNvPr id="3" name="图片 2">
            <a:extLst>
              <a:ext uri="{FF2B5EF4-FFF2-40B4-BE49-F238E27FC236}">
                <a16:creationId xmlns="" xmlns:a16="http://schemas.microsoft.com/office/drawing/2014/main" id="{B786D524-FDC0-A3C2-77A5-008A0F67094E}"/>
              </a:ext>
            </a:extLst>
          </p:cNvPr>
          <p:cNvPicPr>
            <a:picLocks noChangeAspect="1"/>
          </p:cNvPicPr>
          <p:nvPr/>
        </p:nvPicPr>
        <p:blipFill>
          <a:blip r:embed="rId2" cstate="print"/>
          <a:stretch>
            <a:fillRect/>
          </a:stretch>
        </p:blipFill>
        <p:spPr>
          <a:xfrm>
            <a:off x="430278" y="1831562"/>
            <a:ext cx="4608512" cy="1389463"/>
          </a:xfrm>
          <a:prstGeom prst="rect">
            <a:avLst/>
          </a:prstGeom>
        </p:spPr>
      </p:pic>
      <p:sp>
        <p:nvSpPr>
          <p:cNvPr id="7" name="文本框 6">
            <a:extLst>
              <a:ext uri="{FF2B5EF4-FFF2-40B4-BE49-F238E27FC236}">
                <a16:creationId xmlns="" xmlns:a16="http://schemas.microsoft.com/office/drawing/2014/main" id="{4E7B6A70-5C89-93EA-0191-ABFF292213DE}"/>
              </a:ext>
            </a:extLst>
          </p:cNvPr>
          <p:cNvSpPr txBox="1"/>
          <p:nvPr/>
        </p:nvSpPr>
        <p:spPr>
          <a:xfrm>
            <a:off x="839416" y="3234589"/>
            <a:ext cx="3546978" cy="646331"/>
          </a:xfrm>
          <a:prstGeom prst="rect">
            <a:avLst/>
          </a:prstGeom>
          <a:noFill/>
        </p:spPr>
        <p:txBody>
          <a:bodyPr wrap="square">
            <a:spAutoFit/>
          </a:bodyPr>
          <a:lstStyle/>
          <a:p>
            <a:pPr algn="ctr"/>
            <a:r>
              <a:rPr lang="en-US" altLang="zh-CN" sz="1200" dirty="0" smtClean="0">
                <a:solidFill>
                  <a:srgbClr val="000000"/>
                </a:solidFill>
                <a:latin typeface="Arial" pitchFamily="34" charset="0"/>
                <a:ea typeface="微软雅黑" panose="020B0503020204020204" pitchFamily="34" charset="-122"/>
                <a:cs typeface="Arial" pitchFamily="34" charset="0"/>
              </a:rPr>
              <a:t>Surface morphology of regenerated magnets sintered with </a:t>
            </a:r>
            <a:r>
              <a:rPr lang="en-US" altLang="zh-CN" sz="1200" b="1" dirty="0" smtClean="0">
                <a:solidFill>
                  <a:srgbClr val="FF0000"/>
                </a:solidFill>
                <a:latin typeface="Arial" pitchFamily="34" charset="0"/>
                <a:ea typeface="微软雅黑" panose="020B0503020204020204" pitchFamily="34" charset="-122"/>
                <a:cs typeface="Arial" pitchFamily="34" charset="0"/>
              </a:rPr>
              <a:t>N52 alloy powder</a:t>
            </a:r>
          </a:p>
          <a:p>
            <a:pPr algn="ctr"/>
            <a:endParaRPr lang="zh-CN" altLang="en-US" sz="1200" dirty="0">
              <a:latin typeface="Arial" pitchFamily="34" charset="0"/>
              <a:ea typeface="微软雅黑" panose="020B0503020204020204" pitchFamily="34" charset="-122"/>
              <a:cs typeface="Arial" pitchFamily="34" charset="0"/>
            </a:endParaRPr>
          </a:p>
        </p:txBody>
      </p:sp>
      <p:pic>
        <p:nvPicPr>
          <p:cNvPr id="16" name="图片 15">
            <a:extLst>
              <a:ext uri="{FF2B5EF4-FFF2-40B4-BE49-F238E27FC236}">
                <a16:creationId xmlns="" xmlns:a16="http://schemas.microsoft.com/office/drawing/2014/main" id="{21C81757-DFF2-B09B-645B-31241574A2DF}"/>
              </a:ext>
            </a:extLst>
          </p:cNvPr>
          <p:cNvPicPr>
            <a:picLocks noChangeAspect="1"/>
          </p:cNvPicPr>
          <p:nvPr/>
        </p:nvPicPr>
        <p:blipFill>
          <a:blip r:embed="rId3" cstate="print"/>
          <a:stretch>
            <a:fillRect/>
          </a:stretch>
        </p:blipFill>
        <p:spPr>
          <a:xfrm>
            <a:off x="5176730" y="1398119"/>
            <a:ext cx="3353192" cy="4356360"/>
          </a:xfrm>
          <a:prstGeom prst="rect">
            <a:avLst/>
          </a:prstGeom>
        </p:spPr>
      </p:pic>
      <p:sp>
        <p:nvSpPr>
          <p:cNvPr id="18" name="文本框 17">
            <a:extLst>
              <a:ext uri="{FF2B5EF4-FFF2-40B4-BE49-F238E27FC236}">
                <a16:creationId xmlns="" xmlns:a16="http://schemas.microsoft.com/office/drawing/2014/main" id="{DAAEB4D3-5A37-5244-A032-F1B23B47F49A}"/>
              </a:ext>
            </a:extLst>
          </p:cNvPr>
          <p:cNvSpPr txBox="1"/>
          <p:nvPr/>
        </p:nvSpPr>
        <p:spPr>
          <a:xfrm>
            <a:off x="5087888" y="5733256"/>
            <a:ext cx="3456384" cy="830997"/>
          </a:xfrm>
          <a:prstGeom prst="rect">
            <a:avLst/>
          </a:prstGeom>
          <a:noFill/>
        </p:spPr>
        <p:txBody>
          <a:bodyPr wrap="square">
            <a:spAutoFit/>
          </a:bodyPr>
          <a:lstStyle/>
          <a:p>
            <a:pPr algn="ctr"/>
            <a:r>
              <a:rPr lang="en-US" altLang="zh-CN" sz="1200" dirty="0" smtClean="0">
                <a:latin typeface="Arial" pitchFamily="34" charset="0"/>
                <a:cs typeface="Arial" pitchFamily="34" charset="0"/>
              </a:rPr>
              <a:t>Performance of regenerated magnets sintered with N52 alloy: a) is for magnetic properties and b) is for the comparison of magnetic properties</a:t>
            </a:r>
            <a:endParaRPr lang="zh-CN" altLang="zh-CN" sz="1200" dirty="0" smtClean="0">
              <a:latin typeface="Arial" pitchFamily="34" charset="0"/>
              <a:cs typeface="Arial" pitchFamily="34" charset="0"/>
            </a:endParaRPr>
          </a:p>
          <a:p>
            <a:pPr algn="ctr"/>
            <a:endParaRPr lang="zh-CN" altLang="en-US" sz="1200" dirty="0">
              <a:latin typeface="Arial" pitchFamily="34" charset="0"/>
              <a:ea typeface="微软雅黑" panose="020B0503020204020204" pitchFamily="34" charset="-122"/>
              <a:cs typeface="Arial" pitchFamily="34" charset="0"/>
            </a:endParaRPr>
          </a:p>
        </p:txBody>
      </p:sp>
      <p:pic>
        <p:nvPicPr>
          <p:cNvPr id="20" name="图片 19">
            <a:extLst>
              <a:ext uri="{FF2B5EF4-FFF2-40B4-BE49-F238E27FC236}">
                <a16:creationId xmlns="" xmlns:a16="http://schemas.microsoft.com/office/drawing/2014/main" id="{95828FF6-2CB4-849F-52B3-504D4D083CDD}"/>
              </a:ext>
            </a:extLst>
          </p:cNvPr>
          <p:cNvPicPr>
            <a:picLocks noChangeAspect="1"/>
          </p:cNvPicPr>
          <p:nvPr/>
        </p:nvPicPr>
        <p:blipFill>
          <a:blip r:embed="rId4" cstate="print"/>
          <a:stretch>
            <a:fillRect/>
          </a:stretch>
        </p:blipFill>
        <p:spPr>
          <a:xfrm>
            <a:off x="8590189" y="1565920"/>
            <a:ext cx="3057524" cy="4188559"/>
          </a:xfrm>
          <a:prstGeom prst="rect">
            <a:avLst/>
          </a:prstGeom>
        </p:spPr>
      </p:pic>
      <p:sp>
        <p:nvSpPr>
          <p:cNvPr id="22" name="文本框 21">
            <a:extLst>
              <a:ext uri="{FF2B5EF4-FFF2-40B4-BE49-F238E27FC236}">
                <a16:creationId xmlns="" xmlns:a16="http://schemas.microsoft.com/office/drawing/2014/main" id="{27F37FB8-83E6-065F-EE15-E07F3C83EF4D}"/>
              </a:ext>
            </a:extLst>
          </p:cNvPr>
          <p:cNvSpPr txBox="1"/>
          <p:nvPr/>
        </p:nvSpPr>
        <p:spPr>
          <a:xfrm>
            <a:off x="8472264" y="5754479"/>
            <a:ext cx="3719736" cy="646331"/>
          </a:xfrm>
          <a:prstGeom prst="rect">
            <a:avLst/>
          </a:prstGeom>
          <a:noFill/>
        </p:spPr>
        <p:txBody>
          <a:bodyPr wrap="square">
            <a:spAutoFit/>
          </a:bodyPr>
          <a:lstStyle/>
          <a:p>
            <a:pPr algn="ctr"/>
            <a:r>
              <a:rPr lang="en-US" altLang="zh-CN" sz="1200" dirty="0" smtClean="0">
                <a:latin typeface="Arial" pitchFamily="34" charset="0"/>
                <a:cs typeface="Arial" pitchFamily="34" charset="0"/>
              </a:rPr>
              <a:t>Density and H, O contents of regenerated magnets: a) is for regenerated magnet density and b) is for H and O contents of regenerated magnets </a:t>
            </a:r>
            <a:endParaRPr lang="zh-CN" altLang="zh-CN" sz="1200" dirty="0">
              <a:latin typeface="Arial" pitchFamily="34" charset="0"/>
              <a:cs typeface="Arial" pitchFamily="34" charset="0"/>
            </a:endParaRPr>
          </a:p>
        </p:txBody>
      </p:sp>
      <p:sp>
        <p:nvSpPr>
          <p:cNvPr id="24" name="文本框 23">
            <a:extLst>
              <a:ext uri="{FF2B5EF4-FFF2-40B4-BE49-F238E27FC236}">
                <a16:creationId xmlns="" xmlns:a16="http://schemas.microsoft.com/office/drawing/2014/main" id="{17B4EA2A-365B-1E51-A911-41D69E741505}"/>
              </a:ext>
            </a:extLst>
          </p:cNvPr>
          <p:cNvSpPr txBox="1"/>
          <p:nvPr/>
        </p:nvSpPr>
        <p:spPr>
          <a:xfrm>
            <a:off x="407368" y="3717032"/>
            <a:ext cx="4709331" cy="2893100"/>
          </a:xfrm>
          <a:prstGeom prst="rect">
            <a:avLst/>
          </a:prstGeom>
          <a:solidFill>
            <a:schemeClr val="bg2"/>
          </a:solidFill>
          <a:ln w="19050">
            <a:solidFill>
              <a:schemeClr val="accent1"/>
            </a:solidFill>
            <a:prstDash val="dash"/>
          </a:ln>
        </p:spPr>
        <p:txBody>
          <a:bodyPr wrap="square">
            <a:spAutoFit/>
          </a:bodyPr>
          <a:lstStyle>
            <a:defPPr>
              <a:defRPr lang="zh-CN"/>
            </a:defPPr>
            <a:lvl1pPr marL="285750" indent="-285750" algn="just">
              <a:lnSpc>
                <a:spcPct val="130000"/>
              </a:lnSpc>
              <a:buFont typeface="Wingdings" panose="05000000000000000000" pitchFamily="2" charset="2"/>
              <a:buChar char="p"/>
              <a:defRPr sz="1400">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dirty="0" smtClean="0">
                <a:latin typeface="Arial" pitchFamily="34" charset="0"/>
                <a:cs typeface="Arial" pitchFamily="34" charset="0"/>
              </a:rPr>
              <a:t>As the addition amount increases, the magnetic properties will reach </a:t>
            </a:r>
            <a:r>
              <a:rPr lang="en-US" altLang="zh-CN" dirty="0" smtClean="0">
                <a:solidFill>
                  <a:srgbClr val="FF0000"/>
                </a:solidFill>
                <a:latin typeface="Arial" pitchFamily="34" charset="0"/>
                <a:cs typeface="Arial" pitchFamily="34" charset="0"/>
              </a:rPr>
              <a:t>38M, 42M, and 45M </a:t>
            </a:r>
            <a:r>
              <a:rPr lang="en-US" altLang="zh-CN" dirty="0" smtClean="0">
                <a:latin typeface="Arial" pitchFamily="34" charset="0"/>
                <a:cs typeface="Arial" pitchFamily="34" charset="0"/>
              </a:rPr>
              <a:t>levels respectively.</a:t>
            </a:r>
            <a:endParaRPr lang="en-US" altLang="zh-CN" dirty="0">
              <a:latin typeface="Arial" pitchFamily="34" charset="0"/>
              <a:cs typeface="Arial" pitchFamily="34" charset="0"/>
            </a:endParaRPr>
          </a:p>
          <a:p>
            <a:r>
              <a:rPr lang="en-US" altLang="zh-CN" dirty="0" smtClean="0">
                <a:latin typeface="Arial" pitchFamily="34" charset="0"/>
                <a:cs typeface="Arial" pitchFamily="34" charset="0"/>
              </a:rPr>
              <a:t>When the addition amount of N52 alloy is 75wt.%, the oxygen content in the surface and core of the magnets will decrease to around 3000ppm, the hydrogen content will decrease to around 20ppm and the difference between the surface and core will decrease, resulting in a significant improvement in the shrinkage uniformity of the regenerated magnets.</a:t>
            </a:r>
          </a:p>
        </p:txBody>
      </p:sp>
      <p:sp>
        <p:nvSpPr>
          <p:cNvPr id="4" name="矩形: 圆角 3">
            <a:extLst>
              <a:ext uri="{FF2B5EF4-FFF2-40B4-BE49-F238E27FC236}">
                <a16:creationId xmlns="" xmlns:a16="http://schemas.microsoft.com/office/drawing/2014/main" id="{0C510DD0-0384-801F-F212-AC21AD567FB7}"/>
              </a:ext>
            </a:extLst>
          </p:cNvPr>
          <p:cNvSpPr/>
          <p:nvPr/>
        </p:nvSpPr>
        <p:spPr>
          <a:xfrm>
            <a:off x="375545" y="1453455"/>
            <a:ext cx="4709331" cy="2183521"/>
          </a:xfrm>
          <a:prstGeom prst="roundRect">
            <a:avLst>
              <a:gd name="adj" fmla="val 6931"/>
            </a:avLst>
          </a:prstGeom>
          <a:ln w="19050">
            <a:solidFill>
              <a:schemeClr val="accent1"/>
            </a:solidFill>
            <a:prstDash val="dash"/>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b" anchorCtr="0">
            <a:noAutofit/>
          </a:bodyPr>
          <a:lstStyle/>
          <a:p>
            <a:pPr algn="l" defTabSz="1244600">
              <a:lnSpc>
                <a:spcPct val="90000"/>
              </a:lnSpc>
              <a:spcBef>
                <a:spcPct val="0"/>
              </a:spcBef>
              <a:spcAft>
                <a:spcPct val="35000"/>
              </a:spcAft>
            </a:pPr>
            <a:endParaRPr lang="zh-CN" altLang="en-US" sz="2800" kern="1200" dirty="0">
              <a:latin typeface="Arial" pitchFamily="34" charset="0"/>
              <a:ea typeface="黑体" pitchFamily="49" charset="-122"/>
              <a:cs typeface="Arial" pitchFamily="34" charset="0"/>
            </a:endParaRPr>
          </a:p>
        </p:txBody>
      </p:sp>
      <p:sp>
        <p:nvSpPr>
          <p:cNvPr id="2" name="标题 3">
            <a:extLst>
              <a:ext uri="{FF2B5EF4-FFF2-40B4-BE49-F238E27FC236}">
                <a16:creationId xmlns="" xmlns:a16="http://schemas.microsoft.com/office/drawing/2014/main" id="{4D1E5226-BEE8-890E-8714-8810B10EE75A}"/>
              </a:ext>
            </a:extLst>
          </p:cNvPr>
          <p:cNvSpPr>
            <a:spLocks noGrp="1"/>
          </p:cNvSpPr>
          <p:nvPr>
            <p:ph type="title"/>
          </p:nvPr>
        </p:nvSpPr>
        <p:spPr>
          <a:xfrm>
            <a:off x="479376" y="165196"/>
            <a:ext cx="10972800" cy="538284"/>
          </a:xfrm>
          <a:prstGeom prst="rect">
            <a:avLst/>
          </a:prstGeom>
        </p:spPr>
        <p:txBody>
          <a:bodyPr/>
          <a:lstStyle/>
          <a:p>
            <a:r>
              <a:rPr lang="en-US" altLang="zh-CN" sz="1600" dirty="0" smtClean="0">
                <a:latin typeface="Arial" pitchFamily="34" charset="0"/>
                <a:cs typeface="Arial" pitchFamily="34" charset="0"/>
              </a:rPr>
              <a:t>2. Technology status quo</a:t>
            </a:r>
            <a:r>
              <a:rPr lang="zh-CN" altLang="zh-CN" sz="1600" dirty="0" smtClean="0">
                <a:latin typeface="Arial" pitchFamily="34" charset="0"/>
                <a:cs typeface="Arial" pitchFamily="34" charset="0"/>
              </a:rPr>
              <a:t>—</a:t>
            </a:r>
            <a:r>
              <a:rPr lang="en-US" altLang="zh-CN" sz="1600" dirty="0" smtClean="0">
                <a:solidFill>
                  <a:srgbClr val="FF0000"/>
                </a:solidFill>
                <a:latin typeface="Arial" pitchFamily="34" charset="0"/>
                <a:cs typeface="Arial" pitchFamily="34" charset="0"/>
              </a:rPr>
              <a:t>preparation technology of high performance regenerated magnet</a:t>
            </a:r>
            <a:endParaRPr lang="zh-CN" altLang="en-US" sz="1600"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xmlns="" val="360445731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3">
            <a:extLst>
              <a:ext uri="{FF2B5EF4-FFF2-40B4-BE49-F238E27FC236}">
                <a16:creationId xmlns="" xmlns:a16="http://schemas.microsoft.com/office/drawing/2014/main" id="{4D1E5226-BEE8-890E-8714-8810B10EE75A}"/>
              </a:ext>
            </a:extLst>
          </p:cNvPr>
          <p:cNvSpPr>
            <a:spLocks noGrp="1"/>
          </p:cNvSpPr>
          <p:nvPr>
            <p:ph type="title"/>
          </p:nvPr>
        </p:nvSpPr>
        <p:spPr>
          <a:xfrm>
            <a:off x="479376" y="165196"/>
            <a:ext cx="10972800" cy="538284"/>
          </a:xfrm>
          <a:prstGeom prst="rect">
            <a:avLst/>
          </a:prstGeom>
        </p:spPr>
        <p:txBody>
          <a:bodyPr/>
          <a:lstStyle/>
          <a:p>
            <a:r>
              <a:rPr lang="en-US" altLang="zh-CN" sz="1400" dirty="0" smtClean="0">
                <a:latin typeface="Arial" pitchFamily="34" charset="0"/>
                <a:cs typeface="Arial" pitchFamily="34" charset="0"/>
              </a:rPr>
              <a:t>2. Technology status quo</a:t>
            </a:r>
            <a:r>
              <a:rPr lang="zh-CN" altLang="zh-CN" sz="1400" dirty="0" smtClean="0">
                <a:latin typeface="Arial" pitchFamily="34" charset="0"/>
                <a:cs typeface="Arial" pitchFamily="34" charset="0"/>
              </a:rPr>
              <a:t>—</a:t>
            </a:r>
            <a:r>
              <a:rPr lang="en-US" altLang="zh-CN" sz="1400" dirty="0" smtClean="0">
                <a:solidFill>
                  <a:srgbClr val="FF0000"/>
                </a:solidFill>
                <a:latin typeface="Arial" pitchFamily="34" charset="0"/>
                <a:cs typeface="Arial" pitchFamily="34" charset="0"/>
              </a:rPr>
              <a:t>preparation technology of high performance regenerated magnet</a:t>
            </a:r>
            <a:endParaRPr lang="zh-CN" altLang="en-US" sz="1400" dirty="0">
              <a:solidFill>
                <a:srgbClr val="FF0000"/>
              </a:solidFill>
              <a:latin typeface="Arial" pitchFamily="34" charset="0"/>
              <a:cs typeface="Arial" pitchFamily="34" charset="0"/>
            </a:endParaRPr>
          </a:p>
        </p:txBody>
      </p:sp>
      <p:graphicFrame>
        <p:nvGraphicFramePr>
          <p:cNvPr id="5" name="表格 4">
            <a:extLst>
              <a:ext uri="{FF2B5EF4-FFF2-40B4-BE49-F238E27FC236}">
                <a16:creationId xmlns="" xmlns:a16="http://schemas.microsoft.com/office/drawing/2014/main" id="{34B1CEC9-BBC3-9B5D-500C-68D1845C1885}"/>
              </a:ext>
            </a:extLst>
          </p:cNvPr>
          <p:cNvGraphicFramePr>
            <a:graphicFrameLocks noGrp="1"/>
          </p:cNvGraphicFramePr>
          <p:nvPr>
            <p:custDataLst>
              <p:tags r:id="rId1"/>
            </p:custDataLst>
            <p:extLst>
              <p:ext uri="{D42A27DB-BD31-4B8C-83A1-F6EECF244321}">
                <p14:modId xmlns:p14="http://schemas.microsoft.com/office/powerpoint/2010/main" xmlns="" val="474831175"/>
              </p:ext>
            </p:extLst>
          </p:nvPr>
        </p:nvGraphicFramePr>
        <p:xfrm>
          <a:off x="4816823" y="3212976"/>
          <a:ext cx="6873313" cy="2982402"/>
        </p:xfrm>
        <a:graphic>
          <a:graphicData uri="http://schemas.openxmlformats.org/drawingml/2006/table">
            <a:tbl>
              <a:tblPr firstRow="1" firstCol="1" bandRow="1">
                <a:tableStyleId>{BC89EF96-8CEA-46FF-86C4-4CE0E7609802}</a:tableStyleId>
              </a:tblPr>
              <a:tblGrid>
                <a:gridCol w="1356660">
                  <a:extLst>
                    <a:ext uri="{9D8B030D-6E8A-4147-A177-3AD203B41FA5}">
                      <a16:colId xmlns="" xmlns:a16="http://schemas.microsoft.com/office/drawing/2014/main" val="20000"/>
                    </a:ext>
                  </a:extLst>
                </a:gridCol>
                <a:gridCol w="2442797">
                  <a:extLst>
                    <a:ext uri="{9D8B030D-6E8A-4147-A177-3AD203B41FA5}">
                      <a16:colId xmlns="" xmlns:a16="http://schemas.microsoft.com/office/drawing/2014/main" val="20001"/>
                    </a:ext>
                  </a:extLst>
                </a:gridCol>
                <a:gridCol w="1152128">
                  <a:extLst>
                    <a:ext uri="{9D8B030D-6E8A-4147-A177-3AD203B41FA5}">
                      <a16:colId xmlns="" xmlns:a16="http://schemas.microsoft.com/office/drawing/2014/main" val="20002"/>
                    </a:ext>
                  </a:extLst>
                </a:gridCol>
                <a:gridCol w="1921728">
                  <a:extLst>
                    <a:ext uri="{9D8B030D-6E8A-4147-A177-3AD203B41FA5}">
                      <a16:colId xmlns="" xmlns:a16="http://schemas.microsoft.com/office/drawing/2014/main" val="20003"/>
                    </a:ext>
                  </a:extLst>
                </a:gridCol>
              </a:tblGrid>
              <a:tr h="367727">
                <a:tc rowSpan="2">
                  <a:txBody>
                    <a:bodyPr/>
                    <a:lstStyle/>
                    <a:p>
                      <a:pPr algn="ctr">
                        <a:lnSpc>
                          <a:spcPct val="100000"/>
                        </a:lnSpc>
                        <a:buNone/>
                      </a:pPr>
                      <a:r>
                        <a:rPr lang="en-US" altLang="zh-CN" sz="1400" b="1" kern="1200" dirty="0" smtClean="0">
                          <a:solidFill>
                            <a:schemeClr val="tx1"/>
                          </a:solidFill>
                          <a:effectLst/>
                          <a:latin typeface="Arial" pitchFamily="34" charset="0"/>
                          <a:ea typeface="楷体" panose="02010609060101010101" pitchFamily="49" charset="-122"/>
                          <a:cs typeface="Arial" pitchFamily="34" charset="0"/>
                        </a:rPr>
                        <a:t>Process</a:t>
                      </a:r>
                      <a:endParaRPr lang="zh-CN" altLang="en-US" sz="1400" b="1"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gridSpan="3">
                  <a:txBody>
                    <a:bodyPr/>
                    <a:lstStyle/>
                    <a:p>
                      <a:pPr algn="ctr">
                        <a:lnSpc>
                          <a:spcPct val="100000"/>
                        </a:lnSpc>
                        <a:buNone/>
                      </a:pPr>
                      <a:r>
                        <a:rPr lang="en-US" altLang="zh-CN" sz="1400" kern="100" dirty="0" smtClean="0">
                          <a:solidFill>
                            <a:schemeClr val="tx1"/>
                          </a:solidFill>
                          <a:effectLst/>
                          <a:latin typeface="Arial" pitchFamily="34" charset="0"/>
                          <a:ea typeface="楷体" panose="02010609060101010101" pitchFamily="49" charset="-122"/>
                          <a:cs typeface="Arial" pitchFamily="34" charset="0"/>
                          <a:sym typeface="+mn-ea"/>
                        </a:rPr>
                        <a:t>Carbon</a:t>
                      </a:r>
                      <a:r>
                        <a:rPr lang="en-US" altLang="zh-CN" sz="1400" kern="100" baseline="0" dirty="0" smtClean="0">
                          <a:solidFill>
                            <a:schemeClr val="tx1"/>
                          </a:solidFill>
                          <a:effectLst/>
                          <a:latin typeface="Arial" pitchFamily="34" charset="0"/>
                          <a:ea typeface="楷体" panose="02010609060101010101" pitchFamily="49" charset="-122"/>
                          <a:cs typeface="Arial" pitchFamily="34" charset="0"/>
                          <a:sym typeface="+mn-ea"/>
                        </a:rPr>
                        <a:t> footprint</a:t>
                      </a:r>
                      <a:r>
                        <a:rPr lang="zh-CN" sz="1400" kern="100" dirty="0" smtClean="0">
                          <a:solidFill>
                            <a:schemeClr val="tx1"/>
                          </a:solidFill>
                          <a:effectLst/>
                          <a:latin typeface="Arial" pitchFamily="34" charset="0"/>
                          <a:ea typeface="楷体" panose="02010609060101010101" pitchFamily="49" charset="-122"/>
                          <a:cs typeface="Arial" pitchFamily="34" charset="0"/>
                          <a:sym typeface="+mn-ea"/>
                        </a:rPr>
                        <a:t>（</a:t>
                      </a:r>
                      <a:r>
                        <a:rPr lang="en-US" sz="1400" kern="100" dirty="0">
                          <a:solidFill>
                            <a:schemeClr val="tx1"/>
                          </a:solidFill>
                          <a:effectLst/>
                          <a:latin typeface="Arial" pitchFamily="34" charset="0"/>
                          <a:ea typeface="楷体" panose="02010609060101010101" pitchFamily="49" charset="-122"/>
                          <a:cs typeface="Arial" pitchFamily="34" charset="0"/>
                          <a:sym typeface="+mn-ea"/>
                        </a:rPr>
                        <a:t>kgCO2e</a:t>
                      </a:r>
                      <a:r>
                        <a:rPr lang="zh-CN" sz="1400" kern="100" dirty="0">
                          <a:solidFill>
                            <a:schemeClr val="tx1"/>
                          </a:solidFill>
                          <a:effectLst/>
                          <a:latin typeface="Arial" pitchFamily="34" charset="0"/>
                          <a:ea typeface="楷体" panose="02010609060101010101" pitchFamily="49" charset="-122"/>
                          <a:cs typeface="Arial" pitchFamily="34" charset="0"/>
                          <a:sym typeface="+mn-ea"/>
                        </a:rPr>
                        <a:t>）</a:t>
                      </a:r>
                      <a:endParaRPr lang="zh-CN" altLang="en-US" sz="1400"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zh-CN"/>
                    </a:p>
                  </a:txBody>
                  <a:tcPr marL="68580" marR="68580" marT="0" marB="0" anchor="ctr"/>
                </a:tc>
                <a:tc hMerge="1">
                  <a:txBody>
                    <a:bodyPr/>
                    <a:lstStyle/>
                    <a:p>
                      <a:endParaRPr lang="zh-CN"/>
                    </a:p>
                  </a:txBody>
                  <a:tcPr marL="68580" marR="68580" marT="0" marB="0" anchor="ctr"/>
                </a:tc>
                <a:extLst>
                  <a:ext uri="{0D108BD9-81ED-4DB2-BD59-A6C34878D82A}">
                    <a16:rowId xmlns="" xmlns:a16="http://schemas.microsoft.com/office/drawing/2014/main" val="10000"/>
                  </a:ext>
                </a:extLst>
              </a:tr>
              <a:tr h="367727">
                <a:tc vMerge="1">
                  <a:txBody>
                    <a:bodyPr/>
                    <a:lstStyle/>
                    <a:p>
                      <a:endParaRPr lang="zh-CN"/>
                    </a:p>
                  </a:txBody>
                  <a:tcPr marL="68580" marR="68580" marT="0" marB="0" anchor="ctr"/>
                </a:tc>
                <a:tc>
                  <a:txBody>
                    <a:bodyPr/>
                    <a:lstStyle/>
                    <a:p>
                      <a:pPr algn="ctr">
                        <a:lnSpc>
                          <a:spcPct val="100000"/>
                        </a:lnSpc>
                      </a:pPr>
                      <a:r>
                        <a:rPr lang="en-US" altLang="zh-CN" sz="1400" b="1" kern="1200" dirty="0" smtClean="0">
                          <a:solidFill>
                            <a:schemeClr val="tx1"/>
                          </a:solidFill>
                          <a:effectLst/>
                          <a:latin typeface="Arial" pitchFamily="34" charset="0"/>
                          <a:ea typeface="楷体" panose="02010609060101010101" pitchFamily="49" charset="-122"/>
                          <a:cs typeface="Arial" pitchFamily="34" charset="0"/>
                          <a:sym typeface="Kai" pitchFamily="2" charset="-122"/>
                        </a:rPr>
                        <a:t>Raw</a:t>
                      </a:r>
                      <a:r>
                        <a:rPr lang="en-US" altLang="zh-CN" sz="1400" b="1" kern="1200" baseline="0" dirty="0" smtClean="0">
                          <a:solidFill>
                            <a:schemeClr val="tx1"/>
                          </a:solidFill>
                          <a:effectLst/>
                          <a:latin typeface="Arial" pitchFamily="34" charset="0"/>
                          <a:ea typeface="楷体" panose="02010609060101010101" pitchFamily="49" charset="-122"/>
                          <a:cs typeface="Arial" pitchFamily="34" charset="0"/>
                          <a:sym typeface="Kai" pitchFamily="2" charset="-122"/>
                        </a:rPr>
                        <a:t> material</a:t>
                      </a:r>
                      <a:endParaRPr lang="zh-CN" sz="1400" b="1"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buNone/>
                      </a:pPr>
                      <a:r>
                        <a:rPr lang="en-US" altLang="zh-CN" sz="1400" b="1" kern="1200" dirty="0" smtClean="0">
                          <a:solidFill>
                            <a:schemeClr val="tx1"/>
                          </a:solidFill>
                          <a:effectLst/>
                          <a:latin typeface="Arial" pitchFamily="34" charset="0"/>
                          <a:ea typeface="楷体" panose="02010609060101010101" pitchFamily="49" charset="-122"/>
                          <a:cs typeface="Arial" pitchFamily="34" charset="0"/>
                          <a:sym typeface="Kai" pitchFamily="2" charset="-122"/>
                        </a:rPr>
                        <a:t>productive process</a:t>
                      </a:r>
                      <a:endParaRPr lang="zh-CN" altLang="en-US" sz="1400" b="1"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buNone/>
                      </a:pPr>
                      <a:r>
                        <a:rPr lang="en-US" altLang="zh-CN" sz="1400" b="1" kern="100" dirty="0" smtClean="0">
                          <a:solidFill>
                            <a:schemeClr val="tx1"/>
                          </a:solidFill>
                          <a:effectLst/>
                          <a:latin typeface="Arial" pitchFamily="34" charset="0"/>
                          <a:ea typeface="楷体" panose="02010609060101010101" pitchFamily="49" charset="-122"/>
                          <a:cs typeface="Arial" pitchFamily="34" charset="0"/>
                        </a:rPr>
                        <a:t>Total</a:t>
                      </a:r>
                      <a:r>
                        <a:rPr lang="en-US" altLang="zh-CN" sz="1400" b="1" kern="100" baseline="0" dirty="0" smtClean="0">
                          <a:solidFill>
                            <a:schemeClr val="tx1"/>
                          </a:solidFill>
                          <a:effectLst/>
                          <a:latin typeface="Arial" pitchFamily="34" charset="0"/>
                          <a:ea typeface="楷体" panose="02010609060101010101" pitchFamily="49" charset="-122"/>
                          <a:cs typeface="Arial" pitchFamily="34" charset="0"/>
                        </a:rPr>
                        <a:t> emission</a:t>
                      </a:r>
                      <a:endParaRPr lang="zh-CN" altLang="en-US" sz="1400" b="1"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10001"/>
                  </a:ext>
                </a:extLst>
              </a:tr>
              <a:tr h="367727">
                <a:tc>
                  <a:txBody>
                    <a:bodyPr/>
                    <a:lstStyle/>
                    <a:p>
                      <a:pPr algn="ctr">
                        <a:lnSpc>
                          <a:spcPct val="100000"/>
                        </a:lnSpc>
                      </a:pPr>
                      <a:r>
                        <a:rPr lang="en-US" altLang="zh-CN" sz="1400" kern="100" dirty="0" smtClean="0">
                          <a:solidFill>
                            <a:schemeClr val="tx1"/>
                          </a:solidFill>
                          <a:effectLst/>
                          <a:latin typeface="Arial" pitchFamily="34" charset="0"/>
                          <a:ea typeface="楷体" panose="02010609060101010101" pitchFamily="49" charset="-122"/>
                          <a:cs typeface="Arial" pitchFamily="34" charset="0"/>
                        </a:rPr>
                        <a:t>Conventional process</a:t>
                      </a:r>
                      <a:endParaRPr lang="zh-CN" sz="1400"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kern="100" dirty="0">
                          <a:solidFill>
                            <a:schemeClr val="tx1"/>
                          </a:solidFill>
                          <a:effectLst/>
                          <a:latin typeface="Arial" pitchFamily="34" charset="0"/>
                          <a:ea typeface="楷体" panose="02010609060101010101" pitchFamily="49" charset="-122"/>
                          <a:cs typeface="Arial" pitchFamily="34" charset="0"/>
                          <a:sym typeface="+mn-ea"/>
                        </a:rPr>
                        <a:t>50.1131</a:t>
                      </a:r>
                      <a:endParaRPr lang="zh-CN" sz="1400" u="none" strike="noStrike"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kern="100" dirty="0">
                          <a:solidFill>
                            <a:schemeClr val="tx1"/>
                          </a:solidFill>
                          <a:effectLst/>
                          <a:latin typeface="Arial" pitchFamily="34" charset="0"/>
                          <a:ea typeface="楷体" panose="02010609060101010101" pitchFamily="49" charset="-122"/>
                          <a:cs typeface="Arial" pitchFamily="34" charset="0"/>
                          <a:sym typeface="+mn-ea"/>
                        </a:rPr>
                        <a:t>23.653</a:t>
                      </a:r>
                      <a:endParaRPr lang="zh-CN" altLang="en-US" sz="1400" u="none" strike="noStrike"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u="none" strike="noStrike" kern="100" dirty="0">
                          <a:solidFill>
                            <a:schemeClr val="tx1"/>
                          </a:solidFill>
                          <a:effectLst/>
                          <a:latin typeface="Arial" pitchFamily="34" charset="0"/>
                          <a:ea typeface="楷体" panose="02010609060101010101" pitchFamily="49" charset="-122"/>
                          <a:cs typeface="Arial" pitchFamily="34" charset="0"/>
                        </a:rPr>
                        <a:t>73.77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67727">
                <a:tc>
                  <a:txBody>
                    <a:bodyPr/>
                    <a:lstStyle/>
                    <a:p>
                      <a:pPr algn="ctr">
                        <a:lnSpc>
                          <a:spcPct val="100000"/>
                        </a:lnSpc>
                        <a:buNone/>
                      </a:pPr>
                      <a:r>
                        <a:rPr lang="en-US" altLang="zh-CN" sz="1400" kern="100" dirty="0" smtClean="0">
                          <a:solidFill>
                            <a:schemeClr val="tx1"/>
                          </a:solidFill>
                          <a:effectLst/>
                          <a:latin typeface="Arial" pitchFamily="34" charset="0"/>
                          <a:ea typeface="楷体" panose="02010609060101010101" pitchFamily="49" charset="-122"/>
                          <a:cs typeface="Arial" pitchFamily="34" charset="0"/>
                        </a:rPr>
                        <a:t>Short process</a:t>
                      </a:r>
                      <a:endParaRPr lang="zh-CN" altLang="en-US" sz="1400"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u="none" strike="noStrike" kern="100" dirty="0">
                          <a:solidFill>
                            <a:schemeClr val="tx1"/>
                          </a:solidFill>
                          <a:effectLst/>
                          <a:latin typeface="Arial" pitchFamily="34" charset="0"/>
                          <a:ea typeface="楷体" panose="02010609060101010101" pitchFamily="49" charset="-122"/>
                          <a:cs typeface="Arial" pitchFamily="34" charset="0"/>
                        </a:rPr>
                        <a:t>33.2869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kern="100" dirty="0">
                          <a:solidFill>
                            <a:schemeClr val="tx1"/>
                          </a:solidFill>
                          <a:effectLst/>
                          <a:latin typeface="Arial" pitchFamily="34" charset="0"/>
                          <a:ea typeface="楷体" panose="02010609060101010101" pitchFamily="49" charset="-122"/>
                          <a:cs typeface="Arial" pitchFamily="34" charset="0"/>
                          <a:sym typeface="+mn-ea"/>
                        </a:rPr>
                        <a:t>23.653</a:t>
                      </a:r>
                      <a:endParaRPr lang="zh-CN" altLang="en-US" sz="1400" u="none" strike="noStrike"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b="1" u="none" strike="noStrike" kern="100" dirty="0">
                          <a:solidFill>
                            <a:srgbClr val="FF0000"/>
                          </a:solidFill>
                          <a:effectLst/>
                          <a:latin typeface="Arial" pitchFamily="34" charset="0"/>
                          <a:ea typeface="楷体" panose="02010609060101010101" pitchFamily="49" charset="-122"/>
                          <a:cs typeface="Arial" pitchFamily="34" charset="0"/>
                        </a:rPr>
                        <a:t>56.94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483394">
                <a:tc>
                  <a:txBody>
                    <a:bodyPr/>
                    <a:lstStyle/>
                    <a:p>
                      <a:pPr algn="ctr">
                        <a:lnSpc>
                          <a:spcPct val="100000"/>
                        </a:lnSpc>
                        <a:buNone/>
                      </a:pPr>
                      <a:r>
                        <a:rPr lang="en-US" altLang="zh-CN" sz="1400" kern="100" dirty="0" smtClean="0">
                          <a:solidFill>
                            <a:schemeClr val="tx1"/>
                          </a:solidFill>
                          <a:effectLst/>
                          <a:latin typeface="Arial" pitchFamily="34" charset="0"/>
                          <a:ea typeface="楷体" panose="02010609060101010101" pitchFamily="49" charset="-122"/>
                          <a:cs typeface="Arial" pitchFamily="34" charset="0"/>
                        </a:rPr>
                        <a:t>Short process</a:t>
                      </a:r>
                      <a:endParaRPr lang="zh-CN" altLang="en-US" sz="1400"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kern="100" dirty="0">
                          <a:solidFill>
                            <a:schemeClr val="tx1"/>
                          </a:solidFill>
                          <a:effectLst/>
                          <a:latin typeface="Arial" pitchFamily="34" charset="0"/>
                          <a:ea typeface="楷体" panose="02010609060101010101" pitchFamily="49" charset="-122"/>
                          <a:cs typeface="Arial" pitchFamily="34" charset="0"/>
                          <a:sym typeface="+mn-ea"/>
                        </a:rPr>
                        <a:t>50.1131*(1-X)</a:t>
                      </a:r>
                      <a:endParaRPr lang="zh-CN" altLang="en-US" sz="1400" u="none" strike="noStrike" kern="100" dirty="0">
                        <a:solidFill>
                          <a:schemeClr val="tx1"/>
                        </a:solidFill>
                        <a:effectLst/>
                        <a:latin typeface="Arial" pitchFamily="34" charset="0"/>
                        <a:ea typeface="楷体" panose="02010609060101010101" pitchFamily="49" charset="-122"/>
                        <a:cs typeface="Arial" pitchFamily="34" charset="0"/>
                        <a:sym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kern="100" dirty="0">
                          <a:solidFill>
                            <a:schemeClr val="tx1"/>
                          </a:solidFill>
                          <a:effectLst/>
                          <a:latin typeface="Arial" pitchFamily="34" charset="0"/>
                          <a:ea typeface="楷体" panose="02010609060101010101" pitchFamily="49" charset="-122"/>
                          <a:cs typeface="Arial" pitchFamily="34" charset="0"/>
                          <a:sym typeface="+mn-ea"/>
                        </a:rPr>
                        <a:t>23.653</a:t>
                      </a:r>
                      <a:endParaRPr lang="zh-CN" altLang="en-US" sz="1400" u="none" strike="noStrike"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b="1" u="none" strike="noStrike" kern="100" dirty="0">
                          <a:solidFill>
                            <a:srgbClr val="FF0000"/>
                          </a:solidFill>
                          <a:effectLst/>
                          <a:latin typeface="Arial" pitchFamily="34" charset="0"/>
                          <a:ea typeface="楷体" panose="02010609060101010101" pitchFamily="49" charset="-122"/>
                          <a:cs typeface="Arial" pitchFamily="34" charset="0"/>
                        </a:rPr>
                        <a:t>48.71</a:t>
                      </a:r>
                    </a:p>
                    <a:p>
                      <a:pPr lvl="0" indent="0" algn="ctr">
                        <a:lnSpc>
                          <a:spcPct val="100000"/>
                        </a:lnSpc>
                        <a:buFont typeface="Times New Roman" panose="02020603050405020304" pitchFamily="18" charset="0"/>
                        <a:buNone/>
                      </a:pPr>
                      <a:r>
                        <a:rPr lang="zh-CN" altLang="en-US" sz="1400" u="none" strike="noStrike" kern="100" dirty="0">
                          <a:solidFill>
                            <a:schemeClr val="tx1"/>
                          </a:solidFill>
                          <a:effectLst/>
                          <a:latin typeface="Arial" pitchFamily="34" charset="0"/>
                          <a:ea typeface="楷体" panose="02010609060101010101" pitchFamily="49" charset="-122"/>
                          <a:cs typeface="Arial" pitchFamily="34" charset="0"/>
                        </a:rPr>
                        <a:t>（</a:t>
                      </a:r>
                      <a:r>
                        <a:rPr lang="en-US" altLang="zh-CN" sz="1400" u="none" strike="noStrike" kern="100" dirty="0">
                          <a:solidFill>
                            <a:schemeClr val="tx1"/>
                          </a:solidFill>
                          <a:effectLst/>
                          <a:latin typeface="Arial" pitchFamily="34" charset="0"/>
                          <a:ea typeface="楷体" panose="02010609060101010101" pitchFamily="49" charset="-122"/>
                          <a:cs typeface="Arial" pitchFamily="34" charset="0"/>
                        </a:rPr>
                        <a:t>X=0.5</a:t>
                      </a:r>
                      <a:r>
                        <a:rPr lang="zh-CN" altLang="en-US" sz="1400" u="none" strike="noStrike" kern="100" dirty="0">
                          <a:solidFill>
                            <a:schemeClr val="tx1"/>
                          </a:solidFill>
                          <a:effectLst/>
                          <a:latin typeface="Arial" pitchFamily="34" charset="0"/>
                          <a:ea typeface="楷体" panose="02010609060101010101" pitchFamily="49" charset="-122"/>
                          <a:cs typeface="Arial"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483394">
                <a:tc>
                  <a:txBody>
                    <a:bodyPr/>
                    <a:lstStyle/>
                    <a:p>
                      <a:pPr algn="ctr">
                        <a:lnSpc>
                          <a:spcPct val="100000"/>
                        </a:lnSpc>
                        <a:buNone/>
                      </a:pPr>
                      <a:r>
                        <a:rPr lang="en-US" altLang="zh-CN" sz="1400" kern="100" dirty="0" smtClean="0">
                          <a:solidFill>
                            <a:schemeClr val="tx1"/>
                          </a:solidFill>
                          <a:effectLst/>
                          <a:latin typeface="Arial" pitchFamily="34" charset="0"/>
                          <a:ea typeface="楷体" panose="02010609060101010101" pitchFamily="49" charset="-122"/>
                          <a:cs typeface="Arial" pitchFamily="34" charset="0"/>
                        </a:rPr>
                        <a:t>Short process</a:t>
                      </a:r>
                      <a:endParaRPr lang="zh-CN" altLang="en-US" sz="1400"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 typeface="Times New Roman" panose="02020603050405020304" pitchFamily="18" charset="0"/>
                        <a:buNone/>
                        <a:tabLst/>
                        <a:defRPr/>
                      </a:pPr>
                      <a:r>
                        <a:rPr lang="en-US" altLang="zh-CN" sz="1400" kern="100" dirty="0">
                          <a:solidFill>
                            <a:schemeClr val="tx1"/>
                          </a:solidFill>
                          <a:effectLst/>
                          <a:latin typeface="Arial" pitchFamily="34" charset="0"/>
                          <a:ea typeface="楷体" panose="02010609060101010101" pitchFamily="49" charset="-122"/>
                          <a:cs typeface="Arial" pitchFamily="34" charset="0"/>
                          <a:sym typeface="+mn-ea"/>
                        </a:rPr>
                        <a:t>50.1131*(1-X)</a:t>
                      </a:r>
                      <a:endParaRPr lang="zh-CN" altLang="en-US" sz="1400" u="none" strike="noStrike" kern="100" dirty="0">
                        <a:solidFill>
                          <a:schemeClr val="tx1"/>
                        </a:solidFill>
                        <a:effectLst/>
                        <a:latin typeface="Arial" pitchFamily="34" charset="0"/>
                        <a:ea typeface="楷体" panose="02010609060101010101" pitchFamily="49" charset="-122"/>
                        <a:cs typeface="Arial" pitchFamily="34" charset="0"/>
                        <a:sym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u="none" strike="noStrike" kern="100" dirty="0">
                          <a:solidFill>
                            <a:schemeClr val="tx1"/>
                          </a:solidFill>
                          <a:effectLst/>
                          <a:latin typeface="Arial" pitchFamily="34" charset="0"/>
                          <a:ea typeface="楷体" panose="02010609060101010101" pitchFamily="49" charset="-122"/>
                          <a:cs typeface="Arial" pitchFamily="34" charset="0"/>
                        </a:rPr>
                        <a:t>23.653</a:t>
                      </a:r>
                      <a:endParaRPr lang="zh-CN" altLang="en-US" sz="1400" u="none" strike="noStrike"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indent="0" algn="ctr">
                        <a:lnSpc>
                          <a:spcPct val="100000"/>
                        </a:lnSpc>
                        <a:buFont typeface="Times New Roman" panose="02020603050405020304" pitchFamily="18" charset="0"/>
                        <a:buNone/>
                      </a:pPr>
                      <a:r>
                        <a:rPr lang="en-US" altLang="zh-CN" sz="1400" b="1" u="none" strike="noStrike" kern="100" dirty="0">
                          <a:solidFill>
                            <a:srgbClr val="FF0000"/>
                          </a:solidFill>
                          <a:effectLst/>
                          <a:latin typeface="Arial" pitchFamily="34" charset="0"/>
                          <a:ea typeface="楷体" panose="02010609060101010101" pitchFamily="49" charset="-122"/>
                          <a:cs typeface="Arial" pitchFamily="34" charset="0"/>
                        </a:rPr>
                        <a:t>26.30</a:t>
                      </a:r>
                    </a:p>
                    <a:p>
                      <a:pPr lvl="0" indent="0" algn="ctr">
                        <a:lnSpc>
                          <a:spcPct val="100000"/>
                        </a:lnSpc>
                        <a:buFont typeface="Times New Roman" panose="02020603050405020304" pitchFamily="18" charset="0"/>
                        <a:buNone/>
                      </a:pPr>
                      <a:r>
                        <a:rPr lang="zh-CN" altLang="en-US" sz="1400" u="none" strike="noStrike" kern="100" dirty="0">
                          <a:solidFill>
                            <a:schemeClr val="tx1"/>
                          </a:solidFill>
                          <a:effectLst/>
                          <a:latin typeface="Arial" pitchFamily="34" charset="0"/>
                          <a:ea typeface="楷体" panose="02010609060101010101" pitchFamily="49" charset="-122"/>
                          <a:cs typeface="Arial" pitchFamily="34" charset="0"/>
                        </a:rPr>
                        <a:t>（</a:t>
                      </a:r>
                      <a:r>
                        <a:rPr lang="en-US" altLang="zh-CN" sz="1400" u="none" strike="noStrike" kern="100" dirty="0">
                          <a:solidFill>
                            <a:schemeClr val="tx1"/>
                          </a:solidFill>
                          <a:effectLst/>
                          <a:latin typeface="Arial" pitchFamily="34" charset="0"/>
                          <a:ea typeface="楷体" panose="02010609060101010101" pitchFamily="49" charset="-122"/>
                          <a:cs typeface="Arial" pitchFamily="34" charset="0"/>
                        </a:rPr>
                        <a:t>X=0.9</a:t>
                      </a:r>
                      <a:r>
                        <a:rPr lang="zh-CN" altLang="en-US" sz="1400" u="none" strike="noStrike" kern="100" dirty="0">
                          <a:solidFill>
                            <a:schemeClr val="tx1"/>
                          </a:solidFill>
                          <a:effectLst/>
                          <a:latin typeface="Arial" pitchFamily="34" charset="0"/>
                          <a:ea typeface="楷体" panose="02010609060101010101" pitchFamily="49" charset="-122"/>
                          <a:cs typeface="Arial"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689829983"/>
                  </a:ext>
                </a:extLst>
              </a:tr>
              <a:tr h="371188">
                <a:tc gridSpan="3">
                  <a:txBody>
                    <a:bodyPr/>
                    <a:lstStyle/>
                    <a:p>
                      <a:pPr lvl="0" indent="0" algn="ctr">
                        <a:lnSpc>
                          <a:spcPct val="100000"/>
                        </a:lnSpc>
                        <a:buFont typeface="Times New Roman" panose="02020603050405020304" pitchFamily="18" charset="0"/>
                        <a:buNone/>
                      </a:pPr>
                      <a:r>
                        <a:rPr lang="en-US" altLang="zh-CN" sz="1400" kern="100" dirty="0" smtClean="0">
                          <a:solidFill>
                            <a:schemeClr val="tx1"/>
                          </a:solidFill>
                          <a:effectLst/>
                          <a:latin typeface="Arial" pitchFamily="34" charset="0"/>
                          <a:ea typeface="楷体" panose="02010609060101010101" pitchFamily="49" charset="-122"/>
                          <a:cs typeface="Arial" pitchFamily="34" charset="0"/>
                          <a:sym typeface="+mn-ea"/>
                        </a:rPr>
                        <a:t>The addition ratio of X short process regeneration is (0 ≤ X ≤ 1)</a:t>
                      </a:r>
                      <a:endParaRPr lang="zh-CN" altLang="en-US" sz="1400"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p>
                  </a:txBody>
                  <a:tcPr marL="68580" marR="68580" marT="0" marB="0"/>
                </a:tc>
                <a:tc hMerge="1">
                  <a:txBody>
                    <a:bodyPr/>
                    <a:lstStyle/>
                    <a:p>
                      <a:endParaRPr lang="zh-CN"/>
                    </a:p>
                  </a:txBody>
                  <a:tcPr marL="68580" marR="68580" marT="0" marB="0"/>
                </a:tc>
                <a:tc>
                  <a:txBody>
                    <a:bodyPr/>
                    <a:lstStyle/>
                    <a:p>
                      <a:pPr lvl="0" indent="0" algn="ctr">
                        <a:lnSpc>
                          <a:spcPct val="100000"/>
                        </a:lnSpc>
                        <a:buFont typeface="Times New Roman" panose="02020603050405020304" pitchFamily="18" charset="0"/>
                        <a:buNone/>
                      </a:pPr>
                      <a:endParaRPr lang="zh-CN" altLang="en-US" sz="1400" u="none" strike="noStrike" kern="100" dirty="0">
                        <a:solidFill>
                          <a:schemeClr val="tx1"/>
                        </a:solidFill>
                        <a:effectLst/>
                        <a:latin typeface="Arial" pitchFamily="34" charset="0"/>
                        <a:ea typeface="楷体" panose="02010609060101010101" pitchFamily="49" charset="-122"/>
                        <a:cs typeface="Arial" pitchFamily="34" charset="0"/>
                      </a:endParaRP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10005"/>
                  </a:ext>
                </a:extLst>
              </a:tr>
            </a:tbl>
          </a:graphicData>
        </a:graphic>
      </p:graphicFrame>
      <p:graphicFrame>
        <p:nvGraphicFramePr>
          <p:cNvPr id="8" name="表格 7">
            <a:extLst>
              <a:ext uri="{FF2B5EF4-FFF2-40B4-BE49-F238E27FC236}">
                <a16:creationId xmlns="" xmlns:a16="http://schemas.microsoft.com/office/drawing/2014/main" id="{050D4FD4-AE11-5DE3-BC3F-F3EF39C0209A}"/>
              </a:ext>
            </a:extLst>
          </p:cNvPr>
          <p:cNvGraphicFramePr>
            <a:graphicFrameLocks noGrp="1"/>
          </p:cNvGraphicFramePr>
          <p:nvPr>
            <p:custDataLst>
              <p:tags r:id="rId2"/>
            </p:custDataLst>
            <p:extLst>
              <p:ext uri="{D42A27DB-BD31-4B8C-83A1-F6EECF244321}">
                <p14:modId xmlns:p14="http://schemas.microsoft.com/office/powerpoint/2010/main" xmlns="" val="1384276896"/>
              </p:ext>
            </p:extLst>
          </p:nvPr>
        </p:nvGraphicFramePr>
        <p:xfrm>
          <a:off x="335360" y="1196752"/>
          <a:ext cx="4176000" cy="5261610"/>
        </p:xfrm>
        <a:graphic>
          <a:graphicData uri="http://schemas.openxmlformats.org/drawingml/2006/table">
            <a:tbl>
              <a:tblPr firstRow="1" firstCol="1" bandRow="1">
                <a:tableStyleId>{5C22544A-7EE6-4342-B048-85BDC9FD1C3A}</a:tableStyleId>
              </a:tblPr>
              <a:tblGrid>
                <a:gridCol w="648000">
                  <a:extLst>
                    <a:ext uri="{9D8B030D-6E8A-4147-A177-3AD203B41FA5}">
                      <a16:colId xmlns="" xmlns:a16="http://schemas.microsoft.com/office/drawing/2014/main" val="20000"/>
                    </a:ext>
                  </a:extLst>
                </a:gridCol>
                <a:gridCol w="1404000">
                  <a:extLst>
                    <a:ext uri="{9D8B030D-6E8A-4147-A177-3AD203B41FA5}">
                      <a16:colId xmlns="" xmlns:a16="http://schemas.microsoft.com/office/drawing/2014/main" val="20001"/>
                    </a:ext>
                  </a:extLst>
                </a:gridCol>
                <a:gridCol w="2124000">
                  <a:extLst>
                    <a:ext uri="{9D8B030D-6E8A-4147-A177-3AD203B41FA5}">
                      <a16:colId xmlns="" xmlns:a16="http://schemas.microsoft.com/office/drawing/2014/main" val="20002"/>
                    </a:ext>
                  </a:extLst>
                </a:gridCol>
              </a:tblGrid>
              <a:tr h="479425">
                <a:tc>
                  <a:txBody>
                    <a:bodyPr/>
                    <a:lstStyle/>
                    <a:p>
                      <a:pPr algn="ctr"/>
                      <a:r>
                        <a:rPr lang="en-US" altLang="zh-CN" sz="1400" kern="100" dirty="0" smtClean="0">
                          <a:effectLst/>
                          <a:latin typeface="Arial" pitchFamily="34" charset="0"/>
                          <a:ea typeface="楷体" panose="02010609060101010101" pitchFamily="49" charset="-122"/>
                          <a:cs typeface="Arial" pitchFamily="34" charset="0"/>
                        </a:rPr>
                        <a:t>No.1</a:t>
                      </a:r>
                      <a:endParaRPr lang="zh-CN" sz="1400" kern="100" dirty="0">
                        <a:effectLst/>
                        <a:latin typeface="Arial" pitchFamily="34" charset="0"/>
                        <a:ea typeface="楷体" panose="02010609060101010101" pitchFamily="49" charset="-122"/>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400" kern="100" dirty="0" smtClean="0">
                          <a:effectLst/>
                          <a:latin typeface="Arial" pitchFamily="34" charset="0"/>
                          <a:ea typeface="楷体" panose="02010609060101010101" pitchFamily="49" charset="-122"/>
                          <a:cs typeface="Arial" pitchFamily="34" charset="0"/>
                        </a:rPr>
                        <a:t>Name</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400" kern="100" dirty="0" smtClean="0">
                          <a:effectLst/>
                          <a:latin typeface="Arial" pitchFamily="34" charset="0"/>
                          <a:ea typeface="楷体" panose="02010609060101010101" pitchFamily="49" charset="-122"/>
                          <a:cs typeface="Arial" pitchFamily="34" charset="0"/>
                        </a:rPr>
                        <a:t>Carbon</a:t>
                      </a:r>
                      <a:r>
                        <a:rPr lang="en-US" altLang="zh-CN" sz="1400" kern="100" baseline="0" dirty="0" smtClean="0">
                          <a:effectLst/>
                          <a:latin typeface="Arial" pitchFamily="34" charset="0"/>
                          <a:ea typeface="楷体" panose="02010609060101010101" pitchFamily="49" charset="-122"/>
                          <a:cs typeface="Arial" pitchFamily="34" charset="0"/>
                        </a:rPr>
                        <a:t> footprint t(</a:t>
                      </a:r>
                      <a:r>
                        <a:rPr lang="en-US" sz="1400" kern="100" dirty="0" smtClean="0">
                          <a:effectLst/>
                          <a:latin typeface="Arial" pitchFamily="34" charset="0"/>
                          <a:ea typeface="楷体" panose="02010609060101010101" pitchFamily="49" charset="-122"/>
                          <a:cs typeface="Arial" pitchFamily="34" charset="0"/>
                        </a:rPr>
                        <a:t>kgCO2e</a:t>
                      </a:r>
                      <a:r>
                        <a:rPr lang="en-US" sz="1400" kern="100" dirty="0">
                          <a:effectLst/>
                          <a:latin typeface="Arial" pitchFamily="34" charset="0"/>
                          <a:ea typeface="楷体" panose="02010609060101010101" pitchFamily="49" charset="-122"/>
                          <a:cs typeface="Arial" pitchFamily="34" charset="0"/>
                        </a:rPr>
                        <a:t>)</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405765">
                <a:tc>
                  <a:txBody>
                    <a:bodyPr/>
                    <a:lstStyle/>
                    <a:p>
                      <a:pPr algn="ctr"/>
                      <a:r>
                        <a:rPr lang="en-US" sz="1400" kern="100" dirty="0">
                          <a:effectLst/>
                          <a:latin typeface="Arial" pitchFamily="34" charset="0"/>
                          <a:ea typeface="楷体" panose="02010609060101010101" pitchFamily="49" charset="-122"/>
                          <a:cs typeface="Arial" pitchFamily="34" charset="0"/>
                        </a:rPr>
                        <a:t>1</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0" dirty="0" smtClean="0">
                          <a:solidFill>
                            <a:srgbClr val="000000"/>
                          </a:solidFill>
                          <a:effectLst/>
                          <a:latin typeface="Arial" pitchFamily="34" charset="0"/>
                          <a:ea typeface="楷体" panose="02010609060101010101" pitchFamily="49" charset="-122"/>
                          <a:cs typeface="Arial" pitchFamily="34" charset="0"/>
                        </a:rPr>
                        <a:t>Iron</a:t>
                      </a:r>
                      <a:r>
                        <a:rPr lang="en-US" altLang="zh-CN" sz="1400" kern="0" baseline="0" dirty="0" smtClean="0">
                          <a:solidFill>
                            <a:srgbClr val="000000"/>
                          </a:solidFill>
                          <a:effectLst/>
                          <a:latin typeface="Arial" pitchFamily="34" charset="0"/>
                          <a:ea typeface="楷体" panose="02010609060101010101" pitchFamily="49" charset="-122"/>
                          <a:cs typeface="Arial" pitchFamily="34" charset="0"/>
                        </a:rPr>
                        <a:t> ore mining</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16.3557</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405765">
                <a:tc>
                  <a:txBody>
                    <a:bodyPr/>
                    <a:lstStyle/>
                    <a:p>
                      <a:pPr algn="ctr"/>
                      <a:r>
                        <a:rPr lang="en-US" altLang="zh-CN" sz="1400" kern="100" dirty="0">
                          <a:effectLst/>
                          <a:latin typeface="Arial" pitchFamily="34" charset="0"/>
                          <a:ea typeface="楷体" panose="02010609060101010101" pitchFamily="49" charset="-122"/>
                          <a:cs typeface="Arial" pitchFamily="34" charset="0"/>
                        </a:rPr>
                        <a:t>2</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0" dirty="0" smtClean="0">
                          <a:solidFill>
                            <a:srgbClr val="000000"/>
                          </a:solidFill>
                          <a:effectLst/>
                          <a:latin typeface="Arial" pitchFamily="34" charset="0"/>
                          <a:ea typeface="楷体" panose="02010609060101010101" pitchFamily="49" charset="-122"/>
                          <a:cs typeface="Arial" pitchFamily="34" charset="0"/>
                        </a:rPr>
                        <a:t>Beneficiation</a:t>
                      </a:r>
                      <a:r>
                        <a:rPr lang="en-US" altLang="zh-CN" sz="1400" kern="0" baseline="0" dirty="0" smtClean="0">
                          <a:solidFill>
                            <a:srgbClr val="000000"/>
                          </a:solidFill>
                          <a:effectLst/>
                          <a:latin typeface="Arial" pitchFamily="34" charset="0"/>
                          <a:ea typeface="楷体" panose="02010609060101010101" pitchFamily="49" charset="-122"/>
                          <a:cs typeface="Arial" pitchFamily="34" charset="0"/>
                        </a:rPr>
                        <a:t> </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0.4705</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405765">
                <a:tc>
                  <a:txBody>
                    <a:bodyPr/>
                    <a:lstStyle/>
                    <a:p>
                      <a:pPr algn="ctr"/>
                      <a:r>
                        <a:rPr lang="en-US" altLang="zh-CN" sz="1400" kern="100" dirty="0">
                          <a:effectLst/>
                          <a:latin typeface="Arial" pitchFamily="34" charset="0"/>
                          <a:ea typeface="楷体" panose="02010609060101010101" pitchFamily="49" charset="-122"/>
                          <a:cs typeface="Arial" pitchFamily="34" charset="0"/>
                        </a:rPr>
                        <a:t>3</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0" dirty="0" smtClean="0">
                          <a:solidFill>
                            <a:srgbClr val="000000"/>
                          </a:solidFill>
                          <a:effectLst/>
                          <a:latin typeface="Arial" pitchFamily="34" charset="0"/>
                          <a:ea typeface="楷体" panose="02010609060101010101" pitchFamily="49" charset="-122"/>
                          <a:cs typeface="Arial" pitchFamily="34" charset="0"/>
                        </a:rPr>
                        <a:t>Extraction</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11.6827</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406400">
                <a:tc>
                  <a:txBody>
                    <a:bodyPr/>
                    <a:lstStyle/>
                    <a:p>
                      <a:pPr algn="ctr"/>
                      <a:r>
                        <a:rPr lang="en-US" altLang="zh-CN" sz="1400" kern="100" dirty="0">
                          <a:effectLst/>
                          <a:latin typeface="Arial" pitchFamily="34" charset="0"/>
                          <a:ea typeface="楷体" panose="02010609060101010101" pitchFamily="49" charset="-122"/>
                          <a:cs typeface="Arial" pitchFamily="34" charset="0"/>
                        </a:rPr>
                        <a:t>4</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1200" dirty="0" smtClean="0">
                          <a:solidFill>
                            <a:schemeClr val="dk1"/>
                          </a:solidFill>
                          <a:latin typeface="Arial" pitchFamily="34" charset="0"/>
                          <a:ea typeface="+mn-ea"/>
                          <a:cs typeface="Arial" pitchFamily="34" charset="0"/>
                        </a:rPr>
                        <a:t>Extraction and separation</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4.2218</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405130">
                <a:tc>
                  <a:txBody>
                    <a:bodyPr/>
                    <a:lstStyle/>
                    <a:p>
                      <a:pPr algn="ctr"/>
                      <a:r>
                        <a:rPr lang="en-US" altLang="zh-CN" sz="1400" kern="100" dirty="0">
                          <a:effectLst/>
                          <a:latin typeface="Arial" pitchFamily="34" charset="0"/>
                          <a:ea typeface="楷体" panose="02010609060101010101" pitchFamily="49" charset="-122"/>
                          <a:cs typeface="Arial" pitchFamily="34" charset="0"/>
                        </a:rPr>
                        <a:t>5</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0" dirty="0" smtClean="0">
                          <a:solidFill>
                            <a:srgbClr val="000000"/>
                          </a:solidFill>
                          <a:effectLst/>
                          <a:latin typeface="Arial" pitchFamily="34" charset="0"/>
                          <a:ea typeface="楷体" panose="02010609060101010101" pitchFamily="49" charset="-122"/>
                          <a:cs typeface="Arial" pitchFamily="34" charset="0"/>
                        </a:rPr>
                        <a:t>Screening</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0.5175</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405765">
                <a:tc>
                  <a:txBody>
                    <a:bodyPr/>
                    <a:lstStyle/>
                    <a:p>
                      <a:pPr algn="ctr"/>
                      <a:r>
                        <a:rPr lang="en-US" altLang="zh-CN" sz="1400" kern="100" dirty="0">
                          <a:effectLst/>
                          <a:latin typeface="Arial" pitchFamily="34" charset="0"/>
                          <a:ea typeface="楷体" panose="02010609060101010101" pitchFamily="49" charset="-122"/>
                          <a:cs typeface="Arial" pitchFamily="34" charset="0"/>
                        </a:rPr>
                        <a:t>6</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0" dirty="0" smtClean="0">
                          <a:solidFill>
                            <a:srgbClr val="000000"/>
                          </a:solidFill>
                          <a:effectLst/>
                          <a:latin typeface="Arial" pitchFamily="34" charset="0"/>
                          <a:ea typeface="楷体" panose="02010609060101010101" pitchFamily="49" charset="-122"/>
                          <a:cs typeface="Arial" pitchFamily="34" charset="0"/>
                        </a:rPr>
                        <a:t>Drying</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1.1711</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405765">
                <a:tc>
                  <a:txBody>
                    <a:bodyPr/>
                    <a:lstStyle/>
                    <a:p>
                      <a:pPr algn="ctr"/>
                      <a:r>
                        <a:rPr lang="en-US" altLang="zh-CN" sz="1400" kern="100" dirty="0">
                          <a:effectLst/>
                          <a:latin typeface="Arial" pitchFamily="34" charset="0"/>
                          <a:ea typeface="楷体" panose="02010609060101010101" pitchFamily="49" charset="-122"/>
                          <a:cs typeface="Arial" pitchFamily="34" charset="0"/>
                        </a:rPr>
                        <a:t>7</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0" dirty="0" smtClean="0">
                          <a:solidFill>
                            <a:srgbClr val="000000"/>
                          </a:solidFill>
                          <a:effectLst/>
                          <a:latin typeface="Arial" pitchFamily="34" charset="0"/>
                          <a:ea typeface="楷体" panose="02010609060101010101" pitchFamily="49" charset="-122"/>
                          <a:cs typeface="Arial" pitchFamily="34" charset="0"/>
                        </a:rPr>
                        <a:t>Waste water treatment</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4.069</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405130">
                <a:tc>
                  <a:txBody>
                    <a:bodyPr/>
                    <a:lstStyle/>
                    <a:p>
                      <a:pPr algn="ctr"/>
                      <a:r>
                        <a:rPr lang="en-US" altLang="zh-CN" sz="1400" kern="100" dirty="0">
                          <a:effectLst/>
                          <a:latin typeface="Arial" pitchFamily="34" charset="0"/>
                          <a:ea typeface="楷体" panose="02010609060101010101" pitchFamily="49" charset="-122"/>
                          <a:cs typeface="Arial" pitchFamily="34" charset="0"/>
                        </a:rPr>
                        <a:t>8</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0" dirty="0" smtClean="0">
                          <a:solidFill>
                            <a:srgbClr val="000000"/>
                          </a:solidFill>
                          <a:effectLst/>
                          <a:latin typeface="Arial" pitchFamily="34" charset="0"/>
                          <a:ea typeface="楷体" panose="02010609060101010101" pitchFamily="49" charset="-122"/>
                          <a:cs typeface="Arial" pitchFamily="34" charset="0"/>
                        </a:rPr>
                        <a:t>Electrolysis</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8.3876</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406400">
                <a:tc>
                  <a:txBody>
                    <a:bodyPr/>
                    <a:lstStyle/>
                    <a:p>
                      <a:pPr algn="ctr"/>
                      <a:r>
                        <a:rPr lang="en-US" altLang="zh-CN" sz="1400" kern="100" dirty="0">
                          <a:effectLst/>
                          <a:latin typeface="Arial" pitchFamily="34" charset="0"/>
                          <a:ea typeface="楷体" panose="02010609060101010101" pitchFamily="49" charset="-122"/>
                          <a:cs typeface="Arial" pitchFamily="34" charset="0"/>
                        </a:rPr>
                        <a:t>9</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0" dirty="0" smtClean="0">
                          <a:solidFill>
                            <a:schemeClr val="tx1"/>
                          </a:solidFill>
                          <a:effectLst/>
                          <a:latin typeface="Arial" pitchFamily="34" charset="0"/>
                          <a:ea typeface="楷体" panose="02010609060101010101" pitchFamily="49" charset="-122"/>
                          <a:cs typeface="Arial" pitchFamily="34" charset="0"/>
                        </a:rPr>
                        <a:t>Smelting</a:t>
                      </a:r>
                      <a:r>
                        <a:rPr lang="en-US" altLang="zh-CN" sz="1400" kern="0" baseline="0" dirty="0" smtClean="0">
                          <a:solidFill>
                            <a:schemeClr val="tx1"/>
                          </a:solidFill>
                          <a:effectLst/>
                          <a:latin typeface="Arial" pitchFamily="34" charset="0"/>
                          <a:ea typeface="楷体" panose="02010609060101010101" pitchFamily="49" charset="-122"/>
                          <a:cs typeface="Arial" pitchFamily="34" charset="0"/>
                        </a:rPr>
                        <a:t>  (SC </a:t>
                      </a:r>
                      <a:r>
                        <a:rPr lang="en-US" altLang="zh-CN" sz="1400" kern="0" baseline="0" dirty="0" smtClean="0">
                          <a:solidFill>
                            <a:schemeClr val="tx1"/>
                          </a:solidFill>
                          <a:effectLst/>
                          <a:latin typeface="Arial" pitchFamily="34" charset="0"/>
                          <a:ea typeface="楷体" panose="02010609060101010101" pitchFamily="49" charset="-122"/>
                          <a:cs typeface="Arial" pitchFamily="34" charset="0"/>
                        </a:rPr>
                        <a:t>Alloy</a:t>
                      </a:r>
                      <a:r>
                        <a:rPr lang="en-US" altLang="zh-CN" sz="1400" kern="0" baseline="0" dirty="0" smtClean="0">
                          <a:solidFill>
                            <a:schemeClr val="tx1"/>
                          </a:solidFill>
                          <a:effectLst/>
                          <a:latin typeface="Arial" pitchFamily="34" charset="0"/>
                          <a:ea typeface="楷体" panose="02010609060101010101" pitchFamily="49" charset="-122"/>
                          <a:cs typeface="Arial" pitchFamily="34" charset="0"/>
                        </a:rPr>
                        <a:t>)</a:t>
                      </a:r>
                      <a:endParaRPr lang="zh-CN" sz="1400" kern="100" dirty="0">
                        <a:solidFill>
                          <a:schemeClr val="tx1"/>
                        </a:solidFill>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sz="1400" kern="0" dirty="0">
                          <a:solidFill>
                            <a:srgbClr val="000000"/>
                          </a:solidFill>
                          <a:effectLst/>
                          <a:latin typeface="Arial" pitchFamily="34" charset="0"/>
                          <a:ea typeface="楷体" panose="02010609060101010101" pitchFamily="49" charset="-122"/>
                          <a:cs typeface="Arial" pitchFamily="34" charset="0"/>
                        </a:rPr>
                        <a:t>3.2372</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9"/>
                  </a:ext>
                </a:extLst>
              </a:tr>
              <a:tr h="405765">
                <a:tc>
                  <a:txBody>
                    <a:bodyPr/>
                    <a:lstStyle/>
                    <a:p>
                      <a:pPr algn="ctr"/>
                      <a:r>
                        <a:rPr lang="en-US" altLang="zh-CN" sz="1400" kern="100" dirty="0">
                          <a:effectLst/>
                          <a:latin typeface="Arial" pitchFamily="34" charset="0"/>
                          <a:ea typeface="楷体" panose="02010609060101010101" pitchFamily="49" charset="-122"/>
                          <a:cs typeface="Arial" pitchFamily="34" charset="0"/>
                        </a:rPr>
                        <a:t>10</a:t>
                      </a:r>
                      <a:endParaRPr lang="zh-CN" sz="1400" kern="100" dirty="0">
                        <a:effectLst/>
                        <a:latin typeface="Arial" pitchFamily="34" charset="0"/>
                        <a:ea typeface="楷体" panose="02010609060101010101" pitchFamily="49" charset="-122"/>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100" dirty="0" smtClean="0">
                          <a:effectLst/>
                          <a:latin typeface="Arial" pitchFamily="34" charset="0"/>
                          <a:ea typeface="楷体" panose="02010609060101010101" pitchFamily="49" charset="-122"/>
                          <a:cs typeface="Arial" pitchFamily="34" charset="0"/>
                        </a:rPr>
                        <a:t>Total</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lnSpc>
                          <a:spcPct val="150000"/>
                        </a:lnSpc>
                      </a:pPr>
                      <a:r>
                        <a:rPr lang="en-US" altLang="zh-CN" sz="1400" kern="100" dirty="0">
                          <a:effectLst/>
                          <a:latin typeface="Arial" pitchFamily="34" charset="0"/>
                          <a:ea typeface="楷体" panose="02010609060101010101" pitchFamily="49" charset="-122"/>
                          <a:cs typeface="Arial" pitchFamily="34" charset="0"/>
                        </a:rPr>
                        <a:t>50.1131</a:t>
                      </a:r>
                      <a:endParaRPr lang="zh-CN" sz="1400" kern="100" dirty="0">
                        <a:effectLst/>
                        <a:latin typeface="Arial" pitchFamily="34" charset="0"/>
                        <a:ea typeface="楷体" panose="02010609060101010101" pitchFamily="49" charset="-122"/>
                        <a:cs typeface="Arial"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bl>
          </a:graphicData>
        </a:graphic>
      </p:graphicFrame>
      <p:sp>
        <p:nvSpPr>
          <p:cNvPr id="10" name="文本框 9">
            <a:extLst>
              <a:ext uri="{FF2B5EF4-FFF2-40B4-BE49-F238E27FC236}">
                <a16:creationId xmlns="" xmlns:a16="http://schemas.microsoft.com/office/drawing/2014/main" id="{A8EA36A7-D2E9-FDCA-5947-854255ED827C}"/>
              </a:ext>
            </a:extLst>
          </p:cNvPr>
          <p:cNvSpPr txBox="1"/>
          <p:nvPr/>
        </p:nvSpPr>
        <p:spPr>
          <a:xfrm>
            <a:off x="479376" y="908720"/>
            <a:ext cx="914400" cy="504056"/>
          </a:xfrm>
          <a:prstGeom prst="rect">
            <a:avLst/>
          </a:prstGeom>
          <a:noFill/>
        </p:spPr>
        <p:txBody>
          <a:bodyPr wrap="none" rtlCol="0">
            <a:noAutofit/>
          </a:bodyPr>
          <a:lstStyle/>
          <a:p>
            <a:r>
              <a:rPr lang="en-US" altLang="zh-CN" sz="1400" b="1" dirty="0" smtClean="0">
                <a:solidFill>
                  <a:srgbClr val="262626"/>
                </a:solidFill>
                <a:latin typeface="Arial" pitchFamily="34" charset="0"/>
                <a:ea typeface="Microsoft YaHei" panose="020B0503020204020204" pitchFamily="34" charset="-122"/>
                <a:cs typeface="Arial" pitchFamily="34" charset="0"/>
              </a:rPr>
              <a:t>Carbon footprint corresponding to raw materials</a:t>
            </a:r>
            <a:endParaRPr lang="zh-CN" altLang="en-US" sz="1400" b="1" i="0" dirty="0">
              <a:solidFill>
                <a:srgbClr val="262626"/>
              </a:solidFill>
              <a:effectLst/>
              <a:latin typeface="Arial" pitchFamily="34" charset="0"/>
              <a:ea typeface="Microsoft YaHei" panose="020B0503020204020204" pitchFamily="34" charset="-122"/>
              <a:cs typeface="Arial" pitchFamily="34" charset="0"/>
            </a:endParaRPr>
          </a:p>
        </p:txBody>
      </p:sp>
      <p:sp>
        <p:nvSpPr>
          <p:cNvPr id="11" name="文本框 10">
            <a:extLst>
              <a:ext uri="{FF2B5EF4-FFF2-40B4-BE49-F238E27FC236}">
                <a16:creationId xmlns="" xmlns:a16="http://schemas.microsoft.com/office/drawing/2014/main" id="{DCE2A9F2-3128-6DBC-5BE2-178DDF32308B}"/>
              </a:ext>
            </a:extLst>
          </p:cNvPr>
          <p:cNvSpPr txBox="1"/>
          <p:nvPr/>
        </p:nvSpPr>
        <p:spPr>
          <a:xfrm>
            <a:off x="6240016" y="1124744"/>
            <a:ext cx="914400" cy="360040"/>
          </a:xfrm>
          <a:prstGeom prst="rect">
            <a:avLst/>
          </a:prstGeom>
          <a:noFill/>
        </p:spPr>
        <p:txBody>
          <a:bodyPr wrap="none" rtlCol="0">
            <a:noAutofit/>
          </a:bodyPr>
          <a:lstStyle/>
          <a:p>
            <a:r>
              <a:rPr lang="en-US" altLang="zh-CN" sz="1400" b="1" dirty="0" smtClean="0">
                <a:solidFill>
                  <a:srgbClr val="262626"/>
                </a:solidFill>
                <a:latin typeface="Arial" pitchFamily="34" charset="0"/>
                <a:ea typeface="Microsoft YaHei" panose="020B0503020204020204" pitchFamily="34" charset="-122"/>
                <a:cs typeface="Arial" pitchFamily="34" charset="0"/>
              </a:rPr>
              <a:t>Carbon footprint corresponding to production process</a:t>
            </a:r>
          </a:p>
        </p:txBody>
      </p:sp>
      <p:graphicFrame>
        <p:nvGraphicFramePr>
          <p:cNvPr id="13" name="表格 12">
            <a:extLst>
              <a:ext uri="{FF2B5EF4-FFF2-40B4-BE49-F238E27FC236}">
                <a16:creationId xmlns="" xmlns:a16="http://schemas.microsoft.com/office/drawing/2014/main" id="{2ED3F2C6-DBD7-5B84-039A-54D6F0D6CC04}"/>
              </a:ext>
            </a:extLst>
          </p:cNvPr>
          <p:cNvGraphicFramePr>
            <a:graphicFrameLocks noGrp="1"/>
          </p:cNvGraphicFramePr>
          <p:nvPr>
            <p:extLst>
              <p:ext uri="{D42A27DB-BD31-4B8C-83A1-F6EECF244321}">
                <p14:modId xmlns:p14="http://schemas.microsoft.com/office/powerpoint/2010/main" xmlns="" val="3516443414"/>
              </p:ext>
            </p:extLst>
          </p:nvPr>
        </p:nvGraphicFramePr>
        <p:xfrm>
          <a:off x="4787346" y="1484784"/>
          <a:ext cx="7141303" cy="1260000"/>
        </p:xfrm>
        <a:graphic>
          <a:graphicData uri="http://schemas.openxmlformats.org/drawingml/2006/table">
            <a:tbl>
              <a:tblPr/>
              <a:tblGrid>
                <a:gridCol w="1092630">
                  <a:extLst>
                    <a:ext uri="{9D8B030D-6E8A-4147-A177-3AD203B41FA5}">
                      <a16:colId xmlns="" xmlns:a16="http://schemas.microsoft.com/office/drawing/2014/main" val="1723316573"/>
                    </a:ext>
                  </a:extLst>
                </a:gridCol>
                <a:gridCol w="1090758">
                  <a:extLst>
                    <a:ext uri="{9D8B030D-6E8A-4147-A177-3AD203B41FA5}">
                      <a16:colId xmlns="" xmlns:a16="http://schemas.microsoft.com/office/drawing/2014/main" val="3001296199"/>
                    </a:ext>
                  </a:extLst>
                </a:gridCol>
                <a:gridCol w="991583">
                  <a:extLst>
                    <a:ext uri="{9D8B030D-6E8A-4147-A177-3AD203B41FA5}">
                      <a16:colId xmlns="" xmlns:a16="http://schemas.microsoft.com/office/drawing/2014/main" val="3370986054"/>
                    </a:ext>
                  </a:extLst>
                </a:gridCol>
                <a:gridCol w="991583">
                  <a:extLst>
                    <a:ext uri="{9D8B030D-6E8A-4147-A177-3AD203B41FA5}">
                      <a16:colId xmlns="" xmlns:a16="http://schemas.microsoft.com/office/drawing/2014/main" val="3566736223"/>
                    </a:ext>
                  </a:extLst>
                </a:gridCol>
                <a:gridCol w="991583">
                  <a:extLst>
                    <a:ext uri="{9D8B030D-6E8A-4147-A177-3AD203B41FA5}">
                      <a16:colId xmlns="" xmlns:a16="http://schemas.microsoft.com/office/drawing/2014/main" val="2853941708"/>
                    </a:ext>
                  </a:extLst>
                </a:gridCol>
                <a:gridCol w="1191077">
                  <a:extLst>
                    <a:ext uri="{9D8B030D-6E8A-4147-A177-3AD203B41FA5}">
                      <a16:colId xmlns="" xmlns:a16="http://schemas.microsoft.com/office/drawing/2014/main" val="3577187132"/>
                    </a:ext>
                  </a:extLst>
                </a:gridCol>
                <a:gridCol w="792089">
                  <a:extLst>
                    <a:ext uri="{9D8B030D-6E8A-4147-A177-3AD203B41FA5}">
                      <a16:colId xmlns="" xmlns:a16="http://schemas.microsoft.com/office/drawing/2014/main" val="629127556"/>
                    </a:ext>
                  </a:extLst>
                </a:gridCol>
              </a:tblGrid>
              <a:tr h="504000">
                <a:tc>
                  <a:txBody>
                    <a:bodyPr/>
                    <a:lstStyle/>
                    <a:p>
                      <a:pPr algn="ctr" rtl="0" fontAlgn="ctr"/>
                      <a:r>
                        <a:rPr lang="en-US" altLang="zh-CN" sz="1400" b="1" i="0" u="none" strike="noStrike" dirty="0" smtClean="0">
                          <a:solidFill>
                            <a:srgbClr val="FFFFFF"/>
                          </a:solidFill>
                          <a:effectLst/>
                          <a:latin typeface="Arial" pitchFamily="34" charset="0"/>
                          <a:ea typeface="楷体" panose="02010609060101010101" pitchFamily="49" charset="-122"/>
                          <a:cs typeface="Arial" pitchFamily="34" charset="0"/>
                        </a:rPr>
                        <a:t>Name</a:t>
                      </a:r>
                      <a:endParaRPr lang="zh-CN" altLang="en-US" sz="1400" b="1" i="0" u="none" strike="noStrike" dirty="0">
                        <a:solidFill>
                          <a:srgbClr val="FFFFFF"/>
                        </a:solidFill>
                        <a:effectLst/>
                        <a:latin typeface="Arial" pitchFamily="34" charset="0"/>
                        <a:ea typeface="楷体" panose="02010609060101010101" pitchFamily="49" charset="-122"/>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algn="ctr" rtl="0" fontAlgn="ctr"/>
                      <a:r>
                        <a:rPr lang="en-US" altLang="zh-CN" sz="1400" b="1" i="0" u="none" strike="noStrike" dirty="0" smtClean="0">
                          <a:solidFill>
                            <a:srgbClr val="FFFFFF"/>
                          </a:solidFill>
                          <a:effectLst/>
                          <a:latin typeface="Arial" pitchFamily="34" charset="0"/>
                          <a:ea typeface="楷体" panose="02010609060101010101" pitchFamily="49" charset="-122"/>
                          <a:cs typeface="Arial" pitchFamily="34" charset="0"/>
                        </a:rPr>
                        <a:t>Material production </a:t>
                      </a:r>
                      <a:endParaRPr lang="zh-CN" altLang="en-US" sz="1400" b="1" i="0" u="none" strike="noStrike" dirty="0">
                        <a:solidFill>
                          <a:srgbClr val="FFFFFF"/>
                        </a:solidFill>
                        <a:effectLst/>
                        <a:latin typeface="Arial" pitchFamily="34" charset="0"/>
                        <a:ea typeface="楷体" panose="02010609060101010101" pitchFamily="49" charset="-122"/>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algn="ctr" rtl="0" fontAlgn="ctr"/>
                      <a:r>
                        <a:rPr lang="en-US" altLang="zh-CN" sz="1400" b="1" i="0" u="none" strike="noStrike" dirty="0" smtClean="0">
                          <a:solidFill>
                            <a:srgbClr val="FFFFFF"/>
                          </a:solidFill>
                          <a:effectLst/>
                          <a:latin typeface="Arial" pitchFamily="34" charset="0"/>
                          <a:ea typeface="楷体" panose="02010609060101010101" pitchFamily="49" charset="-122"/>
                          <a:cs typeface="Arial" pitchFamily="34" charset="0"/>
                        </a:rPr>
                        <a:t>Surface Treatment</a:t>
                      </a:r>
                      <a:endParaRPr lang="zh-CN" altLang="en-US" sz="1400" b="1" i="0" u="none" strike="noStrike" dirty="0">
                        <a:solidFill>
                          <a:srgbClr val="FFFFFF"/>
                        </a:solidFill>
                        <a:effectLst/>
                        <a:latin typeface="Arial" pitchFamily="34" charset="0"/>
                        <a:ea typeface="楷体" panose="02010609060101010101" pitchFamily="49" charset="-122"/>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algn="ctr" rtl="0" fontAlgn="ctr"/>
                      <a:r>
                        <a:rPr lang="en-US" altLang="zh-CN" sz="1400" b="1" i="0" u="none" strike="noStrike" dirty="0" smtClean="0">
                          <a:solidFill>
                            <a:srgbClr val="FFFFFF"/>
                          </a:solidFill>
                          <a:effectLst/>
                          <a:latin typeface="Arial" pitchFamily="34" charset="0"/>
                          <a:ea typeface="楷体" panose="02010609060101010101" pitchFamily="49" charset="-122"/>
                          <a:cs typeface="Arial" pitchFamily="34" charset="0"/>
                        </a:rPr>
                        <a:t>Permeation</a:t>
                      </a:r>
                      <a:endParaRPr lang="zh-CN" altLang="en-US" sz="1400" b="1" i="0" u="none" strike="noStrike" dirty="0">
                        <a:solidFill>
                          <a:srgbClr val="FFFFFF"/>
                        </a:solidFill>
                        <a:effectLst/>
                        <a:latin typeface="Arial" pitchFamily="34" charset="0"/>
                        <a:ea typeface="楷体" panose="02010609060101010101" pitchFamily="49" charset="-122"/>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algn="ctr" rtl="0" fontAlgn="ctr"/>
                      <a:r>
                        <a:rPr lang="en-US" altLang="zh-CN" sz="1400" b="1" i="0" u="none" strike="noStrike" dirty="0" smtClean="0">
                          <a:solidFill>
                            <a:srgbClr val="FFFFFF"/>
                          </a:solidFill>
                          <a:effectLst/>
                          <a:latin typeface="Arial" pitchFamily="34" charset="0"/>
                          <a:ea typeface="楷体" panose="02010609060101010101" pitchFamily="49" charset="-122"/>
                          <a:cs typeface="Arial" pitchFamily="34" charset="0"/>
                        </a:rPr>
                        <a:t>Packaging</a:t>
                      </a:r>
                      <a:endParaRPr lang="zh-CN" altLang="en-US" sz="1400" b="1" i="0" u="none" strike="noStrike" dirty="0">
                        <a:solidFill>
                          <a:srgbClr val="FFFFFF"/>
                        </a:solidFill>
                        <a:effectLst/>
                        <a:latin typeface="Arial" pitchFamily="34" charset="0"/>
                        <a:ea typeface="楷体" panose="02010609060101010101" pitchFamily="49" charset="-122"/>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algn="ctr" rtl="0" fontAlgn="ctr"/>
                      <a:r>
                        <a:rPr lang="en-US" altLang="zh-CN" sz="1400" b="1" i="0" u="none" strike="noStrike" dirty="0" smtClean="0">
                          <a:solidFill>
                            <a:srgbClr val="FFFFFF"/>
                          </a:solidFill>
                          <a:effectLst/>
                          <a:latin typeface="Arial" pitchFamily="34" charset="0"/>
                          <a:ea typeface="楷体" panose="02010609060101010101" pitchFamily="49" charset="-122"/>
                          <a:cs typeface="Arial" pitchFamily="34" charset="0"/>
                        </a:rPr>
                        <a:t>Mechanical processing</a:t>
                      </a:r>
                      <a:endParaRPr lang="zh-CN" altLang="en-US" sz="1400" b="1" i="0" u="none" strike="noStrike" dirty="0">
                        <a:solidFill>
                          <a:srgbClr val="FFFFFF"/>
                        </a:solidFill>
                        <a:effectLst/>
                        <a:latin typeface="Arial" pitchFamily="34" charset="0"/>
                        <a:ea typeface="楷体" panose="02010609060101010101" pitchFamily="49" charset="-122"/>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algn="ctr" rtl="0" fontAlgn="ctr"/>
                      <a:r>
                        <a:rPr lang="en-US" altLang="zh-CN" sz="1400" b="1" i="0" u="none" strike="noStrike" dirty="0" smtClean="0">
                          <a:solidFill>
                            <a:srgbClr val="FFFFFF"/>
                          </a:solidFill>
                          <a:effectLst/>
                          <a:latin typeface="Arial" pitchFamily="34" charset="0"/>
                          <a:ea typeface="楷体" panose="02010609060101010101" pitchFamily="49" charset="-122"/>
                          <a:cs typeface="Arial" pitchFamily="34" charset="0"/>
                        </a:rPr>
                        <a:t>Total</a:t>
                      </a:r>
                      <a:endParaRPr lang="zh-CN" altLang="en-US" sz="1400" b="1" i="0" u="none" strike="noStrike" dirty="0">
                        <a:solidFill>
                          <a:srgbClr val="FFFFFF"/>
                        </a:solidFill>
                        <a:effectLst/>
                        <a:latin typeface="Arial" pitchFamily="34" charset="0"/>
                        <a:ea typeface="楷体" panose="02010609060101010101" pitchFamily="49" charset="-122"/>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extLst>
                  <a:ext uri="{0D108BD9-81ED-4DB2-BD59-A6C34878D82A}">
                    <a16:rowId xmlns="" xmlns:a16="http://schemas.microsoft.com/office/drawing/2014/main" val="101831568"/>
                  </a:ext>
                </a:extLst>
              </a:tr>
              <a:tr h="756000">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n-US" altLang="zh-CN" sz="1400" b="1" i="0" u="none" strike="noStrike" kern="100" cap="none" spc="0" normalizeH="0" baseline="0" noProof="0" dirty="0" smtClean="0">
                          <a:ln>
                            <a:noFill/>
                          </a:ln>
                          <a:solidFill>
                            <a:prstClr val="white"/>
                          </a:solidFill>
                          <a:effectLst/>
                          <a:uLnTx/>
                          <a:uFillTx/>
                          <a:latin typeface="Arial" pitchFamily="34" charset="0"/>
                          <a:ea typeface="楷体" panose="02010609060101010101" pitchFamily="49" charset="-122"/>
                          <a:cs typeface="Arial" pitchFamily="34" charset="0"/>
                        </a:rPr>
                        <a:t>Carbon footprint </a:t>
                      </a:r>
                      <a:r>
                        <a:rPr lang="zh-CN" altLang="en-US" sz="1400" b="1" i="0" u="none" strike="noStrike" dirty="0" smtClean="0">
                          <a:solidFill>
                            <a:srgbClr val="FFFFFF"/>
                          </a:solidFill>
                          <a:effectLst/>
                          <a:latin typeface="Arial" pitchFamily="34" charset="0"/>
                          <a:ea typeface="楷体" panose="02010609060101010101" pitchFamily="49" charset="-122"/>
                          <a:cs typeface="Arial" pitchFamily="34" charset="0"/>
                        </a:rPr>
                        <a:t>（</a:t>
                      </a:r>
                      <a:r>
                        <a:rPr lang="en-US" sz="1400" b="1" i="0" u="none" strike="noStrike" dirty="0">
                          <a:solidFill>
                            <a:srgbClr val="FFFFFF"/>
                          </a:solidFill>
                          <a:effectLst/>
                          <a:latin typeface="Arial" pitchFamily="34" charset="0"/>
                          <a:ea typeface="楷体" panose="02010609060101010101" pitchFamily="49" charset="-122"/>
                          <a:cs typeface="Arial" pitchFamily="34" charset="0"/>
                        </a:rPr>
                        <a:t>kgCO2e）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algn="ctr" rtl="0" fontAlgn="ctr"/>
                      <a:r>
                        <a:rPr lang="en-US" altLang="zh-CN" sz="1400" b="0" i="0" u="none" strike="noStrike" dirty="0">
                          <a:solidFill>
                            <a:srgbClr val="000000"/>
                          </a:solidFill>
                          <a:effectLst/>
                          <a:latin typeface="Arial" pitchFamily="34" charset="0"/>
                          <a:ea typeface="宋体" panose="02010600030101010101" pitchFamily="2" charset="-122"/>
                          <a:cs typeface="Arial" pitchFamily="34" charset="0"/>
                        </a:rPr>
                        <a:t>14.9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rtl="0" fontAlgn="ctr"/>
                      <a:r>
                        <a:rPr lang="en-US" altLang="zh-CN" sz="1400" b="0" i="0" u="none" strike="noStrike" dirty="0">
                          <a:solidFill>
                            <a:srgbClr val="000000"/>
                          </a:solidFill>
                          <a:effectLst/>
                          <a:latin typeface="Arial" pitchFamily="34" charset="0"/>
                          <a:ea typeface="宋体" panose="02010600030101010101" pitchFamily="2" charset="-122"/>
                          <a:cs typeface="Arial" pitchFamily="34" charset="0"/>
                        </a:rPr>
                        <a:t>6.764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rtl="0" fontAlgn="ctr"/>
                      <a:r>
                        <a:rPr lang="en-US" altLang="zh-CN" sz="1400" b="0" i="0" u="none" strike="noStrike" dirty="0">
                          <a:solidFill>
                            <a:srgbClr val="000000"/>
                          </a:solidFill>
                          <a:effectLst/>
                          <a:latin typeface="Arial" pitchFamily="34" charset="0"/>
                          <a:ea typeface="宋体" panose="02010600030101010101" pitchFamily="2" charset="-122"/>
                          <a:cs typeface="Arial" pitchFamily="34" charset="0"/>
                        </a:rPr>
                        <a:t>1.042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rtl="0" fontAlgn="ctr"/>
                      <a:r>
                        <a:rPr lang="en-US" altLang="zh-CN" sz="1400" b="0" i="0" u="none" strike="noStrike" dirty="0">
                          <a:solidFill>
                            <a:srgbClr val="000000"/>
                          </a:solidFill>
                          <a:effectLst/>
                          <a:latin typeface="Arial" pitchFamily="34" charset="0"/>
                          <a:ea typeface="宋体" panose="02010600030101010101" pitchFamily="2" charset="-122"/>
                          <a:cs typeface="Arial" pitchFamily="34" charset="0"/>
                        </a:rPr>
                        <a:t>0.474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rtl="0" fontAlgn="ctr"/>
                      <a:r>
                        <a:rPr lang="en-US" altLang="zh-CN" sz="1400" b="0" i="0" u="none" strike="noStrike" dirty="0">
                          <a:solidFill>
                            <a:srgbClr val="000000"/>
                          </a:solidFill>
                          <a:effectLst/>
                          <a:latin typeface="Arial" pitchFamily="34" charset="0"/>
                          <a:ea typeface="宋体" panose="02010600030101010101" pitchFamily="2" charset="-122"/>
                          <a:cs typeface="Arial" pitchFamily="34" charset="0"/>
                        </a:rPr>
                        <a:t>0.475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rtl="0" fontAlgn="ctr"/>
                      <a:r>
                        <a:rPr lang="en-US" altLang="zh-CN" sz="1400" b="0" i="0" u="none" strike="noStrike" dirty="0">
                          <a:solidFill>
                            <a:srgbClr val="000000"/>
                          </a:solidFill>
                          <a:effectLst/>
                          <a:latin typeface="Arial" pitchFamily="34" charset="0"/>
                          <a:ea typeface="楷体" panose="02010609060101010101" pitchFamily="49" charset="-122"/>
                          <a:cs typeface="Arial" pitchFamily="34" charset="0"/>
                        </a:rPr>
                        <a:t>23.653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 xmlns:a16="http://schemas.microsoft.com/office/drawing/2014/main" val="3132554684"/>
                  </a:ext>
                </a:extLst>
              </a:tr>
            </a:tbl>
          </a:graphicData>
        </a:graphic>
      </p:graphicFrame>
      <p:sp>
        <p:nvSpPr>
          <p:cNvPr id="14" name="文本框 13">
            <a:extLst>
              <a:ext uri="{FF2B5EF4-FFF2-40B4-BE49-F238E27FC236}">
                <a16:creationId xmlns="" xmlns:a16="http://schemas.microsoft.com/office/drawing/2014/main" id="{37816E3C-430C-CF8D-0E35-158466C131EA}"/>
              </a:ext>
            </a:extLst>
          </p:cNvPr>
          <p:cNvSpPr txBox="1"/>
          <p:nvPr/>
        </p:nvSpPr>
        <p:spPr>
          <a:xfrm>
            <a:off x="5663952" y="2924944"/>
            <a:ext cx="914400" cy="914400"/>
          </a:xfrm>
          <a:prstGeom prst="rect">
            <a:avLst/>
          </a:prstGeom>
          <a:noFill/>
        </p:spPr>
        <p:txBody>
          <a:bodyPr wrap="none" rtlCol="0">
            <a:noAutofit/>
          </a:bodyPr>
          <a:lstStyle/>
          <a:p>
            <a:r>
              <a:rPr lang="en-US" altLang="zh-CN" sz="1400" b="1" dirty="0" smtClean="0">
                <a:solidFill>
                  <a:srgbClr val="FF0000"/>
                </a:solidFill>
                <a:latin typeface="Arial" pitchFamily="34" charset="0"/>
                <a:ea typeface="Microsoft YaHei" panose="020B0503020204020204" pitchFamily="34" charset="-122"/>
                <a:cs typeface="Arial" pitchFamily="34" charset="0"/>
              </a:rPr>
              <a:t>Carbon comparison of products from different processes</a:t>
            </a:r>
            <a:endParaRPr lang="zh-CN" altLang="en-US" sz="1400" b="1" i="0" dirty="0">
              <a:solidFill>
                <a:srgbClr val="FF0000"/>
              </a:solidFill>
              <a:effectLst/>
              <a:latin typeface="Arial" pitchFamily="34" charset="0"/>
              <a:ea typeface="Microsoft YaHei" panose="020B0503020204020204" pitchFamily="34" charset="-122"/>
              <a:cs typeface="Arial" pitchFamily="34" charset="0"/>
            </a:endParaRPr>
          </a:p>
        </p:txBody>
      </p:sp>
      <p:sp>
        <p:nvSpPr>
          <p:cNvPr id="3" name="文本框 2">
            <a:extLst>
              <a:ext uri="{FF2B5EF4-FFF2-40B4-BE49-F238E27FC236}">
                <a16:creationId xmlns="" xmlns:a16="http://schemas.microsoft.com/office/drawing/2014/main" id="{907D920B-847C-3DE1-0056-D0D532A01DC6}"/>
              </a:ext>
            </a:extLst>
          </p:cNvPr>
          <p:cNvSpPr txBox="1"/>
          <p:nvPr/>
        </p:nvSpPr>
        <p:spPr>
          <a:xfrm>
            <a:off x="1559496" y="3140968"/>
            <a:ext cx="8136904" cy="1656184"/>
          </a:xfrm>
          <a:prstGeom prst="rect">
            <a:avLst/>
          </a:prstGeom>
          <a:solidFill>
            <a:srgbClr val="FFFF00"/>
          </a:solidFill>
          <a:ln>
            <a:solidFill>
              <a:schemeClr val="accent1"/>
            </a:solidFill>
          </a:ln>
        </p:spPr>
        <p:txBody>
          <a:bodyPr wrap="square" rtlCol="0" anchor="ctr" anchorCtr="0">
            <a:noAutofit/>
          </a:bodyPr>
          <a:lstStyle/>
          <a:p>
            <a:pPr algn="ctr">
              <a:lnSpc>
                <a:spcPct val="130000"/>
              </a:lnSpc>
            </a:pPr>
            <a:r>
              <a:rPr lang="en-US" altLang="zh-CN" sz="1400" b="1" dirty="0" smtClean="0">
                <a:latin typeface="Arial" pitchFamily="34" charset="0"/>
                <a:ea typeface="微软雅黑" pitchFamily="34" charset="-122"/>
                <a:cs typeface="Arial" pitchFamily="34" charset="0"/>
              </a:rPr>
              <a:t>Recycling and reusing waste magnets </a:t>
            </a:r>
            <a:r>
              <a:rPr lang="en-US" altLang="zh-CN" sz="1400" b="1" dirty="0" smtClean="0">
                <a:solidFill>
                  <a:srgbClr val="FF0000"/>
                </a:solidFill>
                <a:latin typeface="Arial" pitchFamily="34" charset="0"/>
                <a:ea typeface="微软雅黑" pitchFamily="34" charset="-122"/>
                <a:cs typeface="Arial" pitchFamily="34" charset="0"/>
              </a:rPr>
              <a:t>can significantly reduce carbon emissions during the production process of magnets. </a:t>
            </a:r>
            <a:r>
              <a:rPr lang="en-US" altLang="zh-CN" sz="1400" b="1" dirty="0" smtClean="0">
                <a:latin typeface="Arial" pitchFamily="34" charset="0"/>
                <a:ea typeface="微软雅黑" pitchFamily="34" charset="-122"/>
                <a:cs typeface="Arial" pitchFamily="34" charset="0"/>
              </a:rPr>
              <a:t>The carbon emission will be cut </a:t>
            </a:r>
            <a:r>
              <a:rPr lang="en-US" altLang="zh-CN" sz="1400" b="1" dirty="0" smtClean="0">
                <a:solidFill>
                  <a:srgbClr val="FF0000"/>
                </a:solidFill>
                <a:latin typeface="Arial" pitchFamily="34" charset="0"/>
                <a:ea typeface="微软雅黑" pitchFamily="34" charset="-122"/>
                <a:cs typeface="Arial" pitchFamily="34" charset="0"/>
              </a:rPr>
              <a:t>by 22.81% </a:t>
            </a:r>
            <a:r>
              <a:rPr lang="en-US" altLang="zh-CN" sz="1400" b="1" dirty="0" smtClean="0">
                <a:latin typeface="Arial" pitchFamily="34" charset="0"/>
                <a:ea typeface="微软雅黑" pitchFamily="34" charset="-122"/>
                <a:cs typeface="Arial" pitchFamily="34" charset="0"/>
              </a:rPr>
              <a:t>for regenerated magnets by long process and </a:t>
            </a:r>
            <a:r>
              <a:rPr lang="en-US" altLang="zh-CN" sz="1400" b="1" dirty="0" smtClean="0">
                <a:solidFill>
                  <a:srgbClr val="FF0000"/>
                </a:solidFill>
                <a:latin typeface="Arial" pitchFamily="34" charset="0"/>
                <a:ea typeface="微软雅黑" pitchFamily="34" charset="-122"/>
                <a:cs typeface="Arial" pitchFamily="34" charset="0"/>
              </a:rPr>
              <a:t>33.97%</a:t>
            </a:r>
            <a:r>
              <a:rPr lang="en-US" altLang="zh-CN" sz="1400" b="1" dirty="0" smtClean="0">
                <a:latin typeface="Arial" pitchFamily="34" charset="0"/>
                <a:ea typeface="微软雅黑" pitchFamily="34" charset="-122"/>
                <a:cs typeface="Arial" pitchFamily="34" charset="0"/>
              </a:rPr>
              <a:t> with the addition proportion of </a:t>
            </a:r>
            <a:r>
              <a:rPr lang="en-US" altLang="zh-CN" sz="1400" b="1" dirty="0" smtClean="0">
                <a:solidFill>
                  <a:srgbClr val="FF0000"/>
                </a:solidFill>
                <a:latin typeface="Arial" pitchFamily="34" charset="0"/>
                <a:ea typeface="微软雅黑" pitchFamily="34" charset="-122"/>
                <a:cs typeface="Arial" pitchFamily="34" charset="0"/>
              </a:rPr>
              <a:t>50%</a:t>
            </a:r>
            <a:r>
              <a:rPr lang="en-US" altLang="zh-CN" sz="1400" b="1" dirty="0" smtClean="0">
                <a:latin typeface="Arial" pitchFamily="34" charset="0"/>
                <a:ea typeface="微软雅黑" pitchFamily="34" charset="-122"/>
                <a:cs typeface="Arial" pitchFamily="34" charset="0"/>
              </a:rPr>
              <a:t> through short process and even reach </a:t>
            </a:r>
            <a:r>
              <a:rPr lang="en-US" altLang="zh-CN" sz="1400" b="1" dirty="0" smtClean="0">
                <a:solidFill>
                  <a:srgbClr val="FF0000"/>
                </a:solidFill>
                <a:latin typeface="Arial" pitchFamily="34" charset="0"/>
                <a:ea typeface="微软雅黑" pitchFamily="34" charset="-122"/>
                <a:cs typeface="Arial" pitchFamily="34" charset="0"/>
              </a:rPr>
              <a:t>65%</a:t>
            </a:r>
            <a:r>
              <a:rPr lang="en-US" altLang="zh-CN" sz="1400" b="1" dirty="0" smtClean="0">
                <a:latin typeface="Arial" pitchFamily="34" charset="0"/>
                <a:ea typeface="微软雅黑" pitchFamily="34" charset="-122"/>
                <a:cs typeface="Arial" pitchFamily="34" charset="0"/>
              </a:rPr>
              <a:t> as the addition proportion increases to </a:t>
            </a:r>
            <a:r>
              <a:rPr lang="en-US" altLang="zh-CN" sz="1400" b="1" dirty="0" smtClean="0">
                <a:solidFill>
                  <a:srgbClr val="FF0000"/>
                </a:solidFill>
                <a:latin typeface="Arial" pitchFamily="34" charset="0"/>
                <a:ea typeface="微软雅黑" pitchFamily="34" charset="-122"/>
                <a:cs typeface="Arial" pitchFamily="34" charset="0"/>
              </a:rPr>
              <a:t>90%</a:t>
            </a:r>
            <a:r>
              <a:rPr lang="en-US" altLang="zh-CN" sz="1400" b="1" dirty="0" smtClean="0">
                <a:latin typeface="Arial" pitchFamily="34" charset="0"/>
                <a:ea typeface="微软雅黑" pitchFamily="34" charset="-122"/>
                <a:cs typeface="Arial" pitchFamily="34" charset="0"/>
              </a:rPr>
              <a:t>.</a:t>
            </a:r>
            <a:endParaRPr lang="zh-CN" altLang="en-US" sz="1400" dirty="0">
              <a:latin typeface="Arial" pitchFamily="34" charset="0"/>
              <a:cs typeface="Arial" pitchFamily="34" charset="0"/>
            </a:endParaRPr>
          </a:p>
        </p:txBody>
      </p:sp>
    </p:spTree>
    <p:extLst>
      <p:ext uri="{BB962C8B-B14F-4D97-AF65-F5344CB8AC3E}">
        <p14:creationId xmlns:p14="http://schemas.microsoft.com/office/powerpoint/2010/main" xmlns="" val="20462300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
            <a:extLst>
              <a:ext uri="{FF2B5EF4-FFF2-40B4-BE49-F238E27FC236}">
                <a16:creationId xmlns="" xmlns:a16="http://schemas.microsoft.com/office/drawing/2014/main" id="{A80D53E3-07DA-416B-A6C5-70C89F958D52}"/>
              </a:ext>
            </a:extLst>
          </p:cNvPr>
          <p:cNvSpPr>
            <a:spLocks noChangeArrowheads="1"/>
          </p:cNvSpPr>
          <p:nvPr/>
        </p:nvSpPr>
        <p:spPr bwMode="auto">
          <a:xfrm>
            <a:off x="4108581" y="3633969"/>
            <a:ext cx="645191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square" anchor="ctr">
            <a:spAutoFit/>
          </a:bodyPr>
          <a:lstStyle/>
          <a:p>
            <a:pPr algn="ctr"/>
            <a:r>
              <a:rPr lang="en-US" altLang="zh-CN" sz="4000" b="1" dirty="0" smtClean="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rPr>
              <a:t>Future development</a:t>
            </a:r>
            <a:endParaRPr lang="en-US" altLang="zh-CN" sz="4000" b="1" kern="0" dirty="0">
              <a:solidFill>
                <a:srgbClr val="0070C0"/>
              </a:solidFill>
              <a:latin typeface="Arial" pitchFamily="34" charset="0"/>
              <a:ea typeface="微软雅黑" panose="020B0503020204020204" pitchFamily="34" charset="-122"/>
              <a:cs typeface="Arial" pitchFamily="34" charset="0"/>
              <a:sym typeface="Arial" panose="020B0604020202020204" pitchFamily="34" charset="0"/>
            </a:endParaRPr>
          </a:p>
        </p:txBody>
      </p:sp>
      <p:sp>
        <p:nvSpPr>
          <p:cNvPr id="26" name="矩形 10">
            <a:extLst>
              <a:ext uri="{FF2B5EF4-FFF2-40B4-BE49-F238E27FC236}">
                <a16:creationId xmlns="" xmlns:a16="http://schemas.microsoft.com/office/drawing/2014/main" id="{3A703763-7D6F-495A-87B0-6DABD1A02224}"/>
              </a:ext>
            </a:extLst>
          </p:cNvPr>
          <p:cNvSpPr>
            <a:spLocks noChangeArrowheads="1"/>
          </p:cNvSpPr>
          <p:nvPr/>
        </p:nvSpPr>
        <p:spPr bwMode="auto">
          <a:xfrm>
            <a:off x="4063399" y="2844225"/>
            <a:ext cx="65422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spcAft>
                <a:spcPts val="600"/>
              </a:spcAft>
            </a:pPr>
            <a:r>
              <a:rPr lang="en-US" altLang="zh-CN" b="1" dirty="0" smtClean="0">
                <a:solidFill>
                  <a:srgbClr val="0070C0"/>
                </a:solidFill>
                <a:latin typeface="Arial" pitchFamily="34" charset="0"/>
                <a:ea typeface="微软雅黑" pitchFamily="34" charset="-122"/>
                <a:cs typeface="Arial" pitchFamily="34" charset="0"/>
              </a:rPr>
              <a:t>Balanced and cyclic utilization technology of rare earth resources in rare earth permanent magnet industry</a:t>
            </a:r>
          </a:p>
        </p:txBody>
      </p:sp>
      <p:sp>
        <p:nvSpPr>
          <p:cNvPr id="45" name="直接连接符 11">
            <a:extLst>
              <a:ext uri="{FF2B5EF4-FFF2-40B4-BE49-F238E27FC236}">
                <a16:creationId xmlns="" xmlns:a16="http://schemas.microsoft.com/office/drawing/2014/main" id="{1F340533-F04F-418C-8930-874F845CD6DA}"/>
              </a:ext>
            </a:extLst>
          </p:cNvPr>
          <p:cNvSpPr>
            <a:spLocks noChangeShapeType="1"/>
          </p:cNvSpPr>
          <p:nvPr/>
        </p:nvSpPr>
        <p:spPr bwMode="auto">
          <a:xfrm>
            <a:off x="4108581" y="3454481"/>
            <a:ext cx="6451915" cy="0"/>
          </a:xfrm>
          <a:prstGeom prst="line">
            <a:avLst/>
          </a:prstGeom>
          <a:noFill/>
          <a:ln w="6350" cap="flat" cmpd="sng">
            <a:solidFill>
              <a:srgbClr val="0070C0"/>
            </a:solidFill>
            <a:bevel/>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2" b="0" i="0" u="none" strike="noStrike" kern="0" cap="none" spc="0" normalizeH="0" baseline="0" noProof="0">
              <a:ln>
                <a:noFill/>
              </a:ln>
              <a:solidFill>
                <a:srgbClr val="0070C0"/>
              </a:solidFill>
              <a:effectLst/>
              <a:uLnTx/>
              <a:uFillTx/>
              <a:latin typeface="Arial" pitchFamily="34" charset="0"/>
              <a:ea typeface="宋体" panose="02010600030101010101" pitchFamily="2" charset="-122"/>
              <a:cs typeface="Arial" pitchFamily="34" charset="0"/>
            </a:endParaRPr>
          </a:p>
        </p:txBody>
      </p:sp>
      <p:sp>
        <p:nvSpPr>
          <p:cNvPr id="46" name="Text Box 3">
            <a:extLst>
              <a:ext uri="{FF2B5EF4-FFF2-40B4-BE49-F238E27FC236}">
                <a16:creationId xmlns="" xmlns:a16="http://schemas.microsoft.com/office/drawing/2014/main" id="{A3FF381A-9916-4F29-A18C-1AE5BD814FAA}"/>
              </a:ext>
            </a:extLst>
          </p:cNvPr>
          <p:cNvSpPr>
            <a:spLocks noChangeArrowheads="1"/>
          </p:cNvSpPr>
          <p:nvPr/>
        </p:nvSpPr>
        <p:spPr bwMode="auto">
          <a:xfrm>
            <a:off x="2298470" y="1628800"/>
            <a:ext cx="1888659" cy="377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none" anchor="ctr">
            <a:spAutoFit/>
          </a:bodyPr>
          <a:lstStyle/>
          <a:p>
            <a:r>
              <a:rPr lang="en-US" sz="23900"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rPr>
              <a:t>3</a:t>
            </a:r>
            <a:endParaRPr lang="zh-CN" altLang="en-US" sz="23900" b="1"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endParaRPr>
          </a:p>
        </p:txBody>
      </p:sp>
    </p:spTree>
    <p:extLst>
      <p:ext uri="{BB962C8B-B14F-4D97-AF65-F5344CB8AC3E}">
        <p14:creationId xmlns:p14="http://schemas.microsoft.com/office/powerpoint/2010/main" xmlns="" val="1459027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圆角 11">
            <a:extLst>
              <a:ext uri="{FF2B5EF4-FFF2-40B4-BE49-F238E27FC236}">
                <a16:creationId xmlns="" xmlns:a16="http://schemas.microsoft.com/office/drawing/2014/main" id="{9563524E-1D2C-DE1B-4E44-9DB4B8525AD2}"/>
              </a:ext>
            </a:extLst>
          </p:cNvPr>
          <p:cNvSpPr/>
          <p:nvPr/>
        </p:nvSpPr>
        <p:spPr>
          <a:xfrm>
            <a:off x="407368" y="1003441"/>
            <a:ext cx="11305256" cy="1656184"/>
          </a:xfrm>
          <a:prstGeom prst="roundRect">
            <a:avLst>
              <a:gd name="adj" fmla="val 7653"/>
            </a:avLst>
          </a:prstGeom>
          <a:solidFill>
            <a:schemeClr val="tx2">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Bef>
                <a:spcPct val="0"/>
              </a:spcBef>
              <a:spcAft>
                <a:spcPct val="35000"/>
              </a:spcAft>
            </a:pPr>
            <a:endParaRPr lang="zh-CN" altLang="en-US" sz="2000" kern="1200" dirty="0">
              <a:latin typeface="Arial" pitchFamily="34" charset="0"/>
              <a:ea typeface="黑体" pitchFamily="49" charset="-122"/>
              <a:cs typeface="Arial" pitchFamily="34" charset="0"/>
            </a:endParaRPr>
          </a:p>
        </p:txBody>
      </p:sp>
      <p:sp>
        <p:nvSpPr>
          <p:cNvPr id="14" name="矩形: 圆角 13">
            <a:extLst>
              <a:ext uri="{FF2B5EF4-FFF2-40B4-BE49-F238E27FC236}">
                <a16:creationId xmlns="" xmlns:a16="http://schemas.microsoft.com/office/drawing/2014/main" id="{D312F19F-AC5B-8478-00FB-717D2B7F4D50}"/>
              </a:ext>
            </a:extLst>
          </p:cNvPr>
          <p:cNvSpPr/>
          <p:nvPr/>
        </p:nvSpPr>
        <p:spPr>
          <a:xfrm>
            <a:off x="407368" y="2652934"/>
            <a:ext cx="11305256" cy="1064098"/>
          </a:xfrm>
          <a:prstGeom prst="roundRect">
            <a:avLst>
              <a:gd name="adj" fmla="val 7653"/>
            </a:avLst>
          </a:prstGeom>
          <a:solidFill>
            <a:schemeClr val="accent2">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Bef>
                <a:spcPct val="0"/>
              </a:spcBef>
              <a:spcAft>
                <a:spcPct val="35000"/>
              </a:spcAft>
            </a:pPr>
            <a:endParaRPr lang="zh-CN" altLang="en-US" sz="2000" kern="1200" dirty="0">
              <a:latin typeface="Arial" pitchFamily="34" charset="0"/>
              <a:ea typeface="黑体" pitchFamily="49" charset="-122"/>
              <a:cs typeface="Arial" pitchFamily="34" charset="0"/>
            </a:endParaRPr>
          </a:p>
        </p:txBody>
      </p:sp>
      <p:sp>
        <p:nvSpPr>
          <p:cNvPr id="15" name="矩形: 圆角 14">
            <a:extLst>
              <a:ext uri="{FF2B5EF4-FFF2-40B4-BE49-F238E27FC236}">
                <a16:creationId xmlns="" xmlns:a16="http://schemas.microsoft.com/office/drawing/2014/main" id="{44ADD7AE-4046-1753-3774-96A194EC0F25}"/>
              </a:ext>
            </a:extLst>
          </p:cNvPr>
          <p:cNvSpPr/>
          <p:nvPr/>
        </p:nvSpPr>
        <p:spPr>
          <a:xfrm>
            <a:off x="407368" y="3709112"/>
            <a:ext cx="11305256" cy="1152128"/>
          </a:xfrm>
          <a:prstGeom prst="roundRect">
            <a:avLst>
              <a:gd name="adj" fmla="val 7653"/>
            </a:avLst>
          </a:prstGeom>
          <a:solidFill>
            <a:schemeClr val="accent6">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Bef>
                <a:spcPct val="0"/>
              </a:spcBef>
              <a:spcAft>
                <a:spcPct val="35000"/>
              </a:spcAft>
            </a:pPr>
            <a:endParaRPr lang="zh-CN" altLang="en-US" sz="2000" kern="1200" dirty="0">
              <a:latin typeface="Arial" pitchFamily="34" charset="0"/>
              <a:ea typeface="黑体" pitchFamily="49" charset="-122"/>
              <a:cs typeface="Arial" pitchFamily="34" charset="0"/>
            </a:endParaRPr>
          </a:p>
        </p:txBody>
      </p:sp>
      <p:sp>
        <p:nvSpPr>
          <p:cNvPr id="49" name="内容占位符 4">
            <a:extLst>
              <a:ext uri="{FF2B5EF4-FFF2-40B4-BE49-F238E27FC236}">
                <a16:creationId xmlns="" xmlns:a16="http://schemas.microsoft.com/office/drawing/2014/main" id="{003547B9-259A-4BDE-82AB-7B5AEBF6EDF6}"/>
              </a:ext>
            </a:extLst>
          </p:cNvPr>
          <p:cNvSpPr>
            <a:spLocks noGrp="1"/>
          </p:cNvSpPr>
          <p:nvPr>
            <p:ph idx="1"/>
          </p:nvPr>
        </p:nvSpPr>
        <p:spPr>
          <a:xfrm>
            <a:off x="504595" y="1003440"/>
            <a:ext cx="11449272" cy="3937727"/>
          </a:xfrm>
        </p:spPr>
        <p:txBody>
          <a:bodyPr>
            <a:normAutofit fontScale="62500" lnSpcReduction="20000"/>
          </a:bodyPr>
          <a:lstStyle/>
          <a:p>
            <a:pPr marL="342900" lvl="1" indent="-342900" algn="just" eaLnBrk="0" hangingPunct="0">
              <a:lnSpc>
                <a:spcPct val="160000"/>
              </a:lnSpc>
              <a:spcBef>
                <a:spcPts val="600"/>
              </a:spcBef>
              <a:buClr>
                <a:srgbClr val="0070C0"/>
              </a:buClr>
              <a:buSzPct val="100000"/>
              <a:buBlip>
                <a:blip r:embed="rId2"/>
              </a:buBlip>
              <a:defRPr/>
            </a:pPr>
            <a:r>
              <a:rPr lang="en-US" altLang="zh-CN" sz="2000" dirty="0">
                <a:latin typeface="Arial" pitchFamily="34" charset="0"/>
                <a:cs typeface="Arial" pitchFamily="34" charset="0"/>
              </a:rPr>
              <a:t>3.1 </a:t>
            </a:r>
            <a:r>
              <a:rPr lang="en-US" altLang="zh-CN" sz="1800" dirty="0">
                <a:latin typeface="Arial" pitchFamily="34" charset="0"/>
                <a:cs typeface="Arial" pitchFamily="34" charset="0"/>
              </a:rPr>
              <a:t>Efficiency improvement of heavy rare earth element</a:t>
            </a:r>
            <a:endParaRPr lang="en-US" altLang="zh-CN" sz="2000" dirty="0">
              <a:latin typeface="Arial" pitchFamily="34" charset="0"/>
              <a:cs typeface="Arial" pitchFamily="34" charset="0"/>
            </a:endParaRPr>
          </a:p>
          <a:p>
            <a:pPr marL="342900" lvl="1" indent="-342900" algn="just" eaLnBrk="0" hangingPunct="0">
              <a:lnSpc>
                <a:spcPct val="160000"/>
              </a:lnSpc>
              <a:spcBef>
                <a:spcPts val="600"/>
              </a:spcBef>
              <a:buClr>
                <a:srgbClr val="0070C0"/>
              </a:buClr>
              <a:buSzPct val="100000"/>
              <a:buFont typeface="Wingdings" panose="05000000000000000000" pitchFamily="2" charset="2"/>
              <a:buChar char="Ø"/>
              <a:defRPr/>
            </a:pPr>
            <a:r>
              <a:rPr lang="en-US" altLang="zh-CN" sz="1800" b="0" dirty="0">
                <a:solidFill>
                  <a:schemeClr val="tx1"/>
                </a:solidFill>
                <a:latin typeface="Arial" pitchFamily="34" charset="0"/>
                <a:cs typeface="Arial" pitchFamily="34" charset="0"/>
              </a:rPr>
              <a:t>Multi-element co-diffusion, reduction of heavy rare earth proportion and improvement of diffusion efficiency (Tb Al, Tb Cu, Pr Tb Cu Al);</a:t>
            </a:r>
          </a:p>
          <a:p>
            <a:pPr marL="342900" lvl="1" indent="-342900" algn="just" eaLnBrk="0" hangingPunct="0">
              <a:lnSpc>
                <a:spcPct val="160000"/>
              </a:lnSpc>
              <a:spcBef>
                <a:spcPts val="600"/>
              </a:spcBef>
              <a:buClr>
                <a:srgbClr val="0070C0"/>
              </a:buClr>
              <a:buSzPct val="100000"/>
              <a:buFont typeface="Wingdings" panose="05000000000000000000" pitchFamily="2" charset="2"/>
              <a:buChar char="Ø"/>
              <a:defRPr/>
            </a:pPr>
            <a:r>
              <a:rPr lang="en-US" altLang="zh-CN" sz="1800" b="0" dirty="0">
                <a:solidFill>
                  <a:schemeClr val="tx1"/>
                </a:solidFill>
                <a:latin typeface="Arial" pitchFamily="34" charset="0"/>
                <a:cs typeface="Arial" pitchFamily="34" charset="0"/>
              </a:rPr>
              <a:t>Optimization of diffusion process, step-by-step diffusion (grain boundary </a:t>
            </a:r>
            <a:r>
              <a:rPr lang="en-US" altLang="zh-CN" sz="1800" b="0" dirty="0" err="1">
                <a:solidFill>
                  <a:schemeClr val="tx1"/>
                </a:solidFill>
                <a:latin typeface="Arial" pitchFamily="34" charset="0"/>
                <a:cs typeface="Arial" pitchFamily="34" charset="0"/>
              </a:rPr>
              <a:t>diffusion+intra</a:t>
            </a:r>
            <a:r>
              <a:rPr lang="en-US" altLang="zh-CN" sz="1800" b="0" dirty="0">
                <a:solidFill>
                  <a:schemeClr val="tx1"/>
                </a:solidFill>
                <a:latin typeface="Arial" pitchFamily="34" charset="0"/>
                <a:cs typeface="Arial" pitchFamily="34" charset="0"/>
              </a:rPr>
              <a:t> grain diffusion), reduction of heavy rare earth consumption (1% → 0.6% → 0.3% →....)</a:t>
            </a:r>
          </a:p>
          <a:p>
            <a:pPr marL="342900" lvl="1" indent="-342900" algn="just" eaLnBrk="0" hangingPunct="0">
              <a:lnSpc>
                <a:spcPct val="160000"/>
              </a:lnSpc>
              <a:spcBef>
                <a:spcPts val="600"/>
              </a:spcBef>
              <a:buClr>
                <a:srgbClr val="0070C0"/>
              </a:buClr>
              <a:buSzPct val="100000"/>
              <a:buFont typeface="Wingdings" panose="05000000000000000000" pitchFamily="2" charset="2"/>
              <a:buChar char="Ø"/>
              <a:defRPr/>
            </a:pPr>
            <a:r>
              <a:rPr lang="en-US" altLang="zh-CN" sz="1800" b="0" dirty="0" smtClean="0">
                <a:solidFill>
                  <a:srgbClr val="7030A0"/>
                </a:solidFill>
                <a:latin typeface="Arial" pitchFamily="34" charset="0"/>
                <a:cs typeface="Arial" pitchFamily="34" charset="0"/>
              </a:rPr>
              <a:t>Based </a:t>
            </a:r>
            <a:r>
              <a:rPr lang="en-US" altLang="zh-CN" sz="1800" b="0" dirty="0">
                <a:solidFill>
                  <a:srgbClr val="7030A0"/>
                </a:solidFill>
                <a:latin typeface="Arial" pitchFamily="34" charset="0"/>
                <a:cs typeface="Arial" pitchFamily="34" charset="0"/>
              </a:rPr>
              <a:t>on high performance and the cost reduction of high-performance products</a:t>
            </a:r>
          </a:p>
          <a:p>
            <a:pPr marL="342900" lvl="1" indent="-342900" algn="just" eaLnBrk="0" hangingPunct="0">
              <a:lnSpc>
                <a:spcPct val="160000"/>
              </a:lnSpc>
              <a:spcBef>
                <a:spcPts val="600"/>
              </a:spcBef>
              <a:buClr>
                <a:srgbClr val="0070C0"/>
              </a:buClr>
              <a:buSzPct val="100000"/>
              <a:buBlip>
                <a:blip r:embed="rId2"/>
              </a:buBlip>
              <a:defRPr/>
            </a:pPr>
            <a:r>
              <a:rPr lang="en-US" altLang="zh-CN" sz="2000" dirty="0">
                <a:latin typeface="Arial" pitchFamily="34" charset="0"/>
                <a:cs typeface="Arial" pitchFamily="34" charset="0"/>
              </a:rPr>
              <a:t>3.2 </a:t>
            </a:r>
            <a:r>
              <a:rPr lang="zh-CN" altLang="en-US" sz="2000" dirty="0" smtClean="0">
                <a:latin typeface="Arial" pitchFamily="34" charset="0"/>
                <a:cs typeface="Arial" pitchFamily="34" charset="0"/>
              </a:rPr>
              <a:t> </a:t>
            </a:r>
            <a:r>
              <a:rPr lang="en-US" altLang="zh-CN" sz="2000" dirty="0" smtClean="0">
                <a:latin typeface="Arial" pitchFamily="34" charset="0"/>
                <a:cs typeface="Arial" pitchFamily="34" charset="0"/>
              </a:rPr>
              <a:t>Property </a:t>
            </a:r>
            <a:r>
              <a:rPr lang="en-US" altLang="zh-CN" sz="2000" dirty="0">
                <a:latin typeface="Arial" pitchFamily="34" charset="0"/>
                <a:cs typeface="Arial" pitchFamily="34" charset="0"/>
              </a:rPr>
              <a:t>improvement for high abundance rare earth permanent magnet</a:t>
            </a:r>
          </a:p>
          <a:p>
            <a:pPr marL="342900" lvl="1" indent="-342900" algn="just" eaLnBrk="0" hangingPunct="0">
              <a:lnSpc>
                <a:spcPct val="160000"/>
              </a:lnSpc>
              <a:spcBef>
                <a:spcPts val="600"/>
              </a:spcBef>
              <a:buClr>
                <a:srgbClr val="0070C0"/>
              </a:buClr>
              <a:buSzPct val="100000"/>
              <a:buFont typeface="Wingdings" panose="05000000000000000000" pitchFamily="2" charset="2"/>
              <a:buChar char="Ø"/>
              <a:defRPr/>
            </a:pPr>
            <a:r>
              <a:rPr lang="en-US" altLang="zh-CN" sz="1800" b="0" dirty="0">
                <a:solidFill>
                  <a:schemeClr val="tx1"/>
                </a:solidFill>
                <a:latin typeface="Arial" pitchFamily="34" charset="0"/>
                <a:cs typeface="Arial" pitchFamily="34" charset="0"/>
              </a:rPr>
              <a:t>Cerium magnet grain boundary diffusion, mixed rare earth permanent magnets, raising addition ratio of medium to low </a:t>
            </a:r>
            <a:r>
              <a:rPr lang="en-US" altLang="zh-CN" sz="1800" b="0" dirty="0" smtClean="0">
                <a:solidFill>
                  <a:schemeClr val="tx1"/>
                </a:solidFill>
                <a:latin typeface="Arial" pitchFamily="34" charset="0"/>
                <a:cs typeface="Arial" pitchFamily="34" charset="0"/>
              </a:rPr>
              <a:t>performance products, </a:t>
            </a:r>
            <a:r>
              <a:rPr lang="en-US" altLang="zh-CN" sz="1800" b="0" dirty="0">
                <a:solidFill>
                  <a:schemeClr val="tx1"/>
                </a:solidFill>
                <a:latin typeface="Arial" pitchFamily="34" charset="0"/>
                <a:cs typeface="Arial" pitchFamily="34" charset="0"/>
              </a:rPr>
              <a:t>and expanding application fields of motors</a:t>
            </a:r>
          </a:p>
          <a:p>
            <a:pPr marL="342900" lvl="1" indent="-342900" algn="just" eaLnBrk="0" hangingPunct="0">
              <a:lnSpc>
                <a:spcPct val="160000"/>
              </a:lnSpc>
              <a:spcBef>
                <a:spcPts val="600"/>
              </a:spcBef>
              <a:buClr>
                <a:srgbClr val="0070C0"/>
              </a:buClr>
              <a:buSzPct val="100000"/>
              <a:buFont typeface="Wingdings" panose="05000000000000000000" pitchFamily="2" charset="2"/>
              <a:buChar char="Ø"/>
              <a:defRPr/>
            </a:pPr>
            <a:r>
              <a:rPr lang="en-US" altLang="zh-CN" sz="1800" b="0" dirty="0" smtClean="0">
                <a:solidFill>
                  <a:srgbClr val="7030A0"/>
                </a:solidFill>
                <a:latin typeface="Arial" pitchFamily="34" charset="0"/>
                <a:cs typeface="Arial" pitchFamily="34" charset="0"/>
              </a:rPr>
              <a:t> </a:t>
            </a:r>
            <a:r>
              <a:rPr lang="en-US" altLang="zh-CN" sz="1800" b="0" dirty="0">
                <a:solidFill>
                  <a:srgbClr val="7030A0"/>
                </a:solidFill>
                <a:latin typeface="Arial" pitchFamily="34" charset="0"/>
                <a:cs typeface="Arial" pitchFamily="34" charset="0"/>
              </a:rPr>
              <a:t>Based on comprehensive utilization of resources and cost reduction of medium to low performance </a:t>
            </a:r>
            <a:r>
              <a:rPr lang="en-US" altLang="zh-CN" sz="1800" b="0" dirty="0" smtClean="0">
                <a:solidFill>
                  <a:srgbClr val="7030A0"/>
                </a:solidFill>
                <a:latin typeface="Arial" pitchFamily="34" charset="0"/>
                <a:cs typeface="Arial" pitchFamily="34" charset="0"/>
              </a:rPr>
              <a:t>products</a:t>
            </a:r>
          </a:p>
          <a:p>
            <a:pPr marL="342900" lvl="1" indent="-342900" algn="just" eaLnBrk="0" hangingPunct="0">
              <a:lnSpc>
                <a:spcPct val="160000"/>
              </a:lnSpc>
              <a:spcBef>
                <a:spcPts val="600"/>
              </a:spcBef>
              <a:buClr>
                <a:srgbClr val="0070C0"/>
              </a:buClr>
              <a:buSzPct val="100000"/>
              <a:buBlip>
                <a:blip r:embed="rId2"/>
              </a:buBlip>
              <a:defRPr/>
            </a:pPr>
            <a:r>
              <a:rPr lang="en-US" altLang="zh-CN" sz="2000" dirty="0" smtClean="0">
                <a:latin typeface="Arial" pitchFamily="34" charset="0"/>
                <a:cs typeface="Arial" pitchFamily="34" charset="0"/>
              </a:rPr>
              <a:t>3.3 Recycling </a:t>
            </a:r>
            <a:r>
              <a:rPr lang="en-US" altLang="zh-CN" sz="2000" dirty="0">
                <a:latin typeface="Arial" pitchFamily="34" charset="0"/>
                <a:cs typeface="Arial" pitchFamily="34" charset="0"/>
              </a:rPr>
              <a:t>and reuse of waste </a:t>
            </a:r>
            <a:r>
              <a:rPr lang="en-US" altLang="zh-CN" sz="2000" dirty="0" smtClean="0">
                <a:latin typeface="Arial" pitchFamily="34" charset="0"/>
                <a:cs typeface="Arial" pitchFamily="34" charset="0"/>
              </a:rPr>
              <a:t>magnets</a:t>
            </a:r>
            <a:endParaRPr lang="en-US" altLang="zh-CN" sz="2000" dirty="0">
              <a:latin typeface="Arial" pitchFamily="34" charset="0"/>
              <a:cs typeface="Arial" pitchFamily="34" charset="0"/>
            </a:endParaRPr>
          </a:p>
          <a:p>
            <a:pPr marL="342900" lvl="1" indent="-342900" algn="just" eaLnBrk="0" hangingPunct="0">
              <a:lnSpc>
                <a:spcPct val="160000"/>
              </a:lnSpc>
              <a:spcBef>
                <a:spcPts val="600"/>
              </a:spcBef>
              <a:buClr>
                <a:srgbClr val="0070C0"/>
              </a:buClr>
              <a:buSzPct val="100000"/>
              <a:buFont typeface="Wingdings" panose="05000000000000000000" pitchFamily="2" charset="2"/>
              <a:buChar char="Ø"/>
              <a:defRPr/>
            </a:pPr>
            <a:r>
              <a:rPr lang="en-US" altLang="zh-CN" sz="1800" b="0" dirty="0" smtClean="0">
                <a:solidFill>
                  <a:schemeClr val="tx1"/>
                </a:solidFill>
                <a:latin typeface="Arial" pitchFamily="34" charset="0"/>
                <a:cs typeface="Arial" pitchFamily="34" charset="0"/>
              </a:rPr>
              <a:t>Classification </a:t>
            </a:r>
            <a:r>
              <a:rPr lang="en-US" altLang="zh-CN" sz="1800" b="0" dirty="0">
                <a:solidFill>
                  <a:schemeClr val="tx1"/>
                </a:solidFill>
                <a:latin typeface="Arial" pitchFamily="34" charset="0"/>
                <a:cs typeface="Arial" pitchFamily="34" charset="0"/>
              </a:rPr>
              <a:t>and recycling (block → powder → oil sludge), expanding the production of short process regenerated magnets based on the long-term recycling of rare earth </a:t>
            </a:r>
            <a:r>
              <a:rPr lang="en-US" altLang="zh-CN" sz="1800" b="0" dirty="0" smtClean="0">
                <a:solidFill>
                  <a:schemeClr val="tx1"/>
                </a:solidFill>
                <a:latin typeface="Arial" pitchFamily="34" charset="0"/>
                <a:cs typeface="Arial" pitchFamily="34" charset="0"/>
              </a:rPr>
              <a:t>metals</a:t>
            </a:r>
            <a:endParaRPr lang="en-US" altLang="zh-CN" sz="1800" b="0" dirty="0">
              <a:solidFill>
                <a:schemeClr val="tx1"/>
              </a:solidFill>
              <a:latin typeface="Arial" pitchFamily="34" charset="0"/>
              <a:cs typeface="Arial" pitchFamily="34" charset="0"/>
            </a:endParaRPr>
          </a:p>
          <a:p>
            <a:pPr marL="342900" lvl="1" indent="-342900" algn="just" eaLnBrk="0" hangingPunct="0">
              <a:lnSpc>
                <a:spcPct val="160000"/>
              </a:lnSpc>
              <a:spcBef>
                <a:spcPts val="600"/>
              </a:spcBef>
              <a:buClr>
                <a:srgbClr val="0070C0"/>
              </a:buClr>
              <a:buSzPct val="100000"/>
              <a:buFont typeface="Wingdings" panose="05000000000000000000" pitchFamily="2" charset="2"/>
              <a:buChar char="Ø"/>
              <a:defRPr/>
            </a:pPr>
            <a:r>
              <a:rPr lang="en-US" altLang="zh-CN" sz="1800" b="0" dirty="0" smtClean="0">
                <a:solidFill>
                  <a:srgbClr val="7030A0"/>
                </a:solidFill>
                <a:latin typeface="Arial" pitchFamily="34" charset="0"/>
                <a:cs typeface="Arial" pitchFamily="34" charset="0"/>
              </a:rPr>
              <a:t>In </a:t>
            </a:r>
            <a:r>
              <a:rPr lang="en-US" altLang="zh-CN" sz="1800" b="0" dirty="0">
                <a:solidFill>
                  <a:srgbClr val="7030A0"/>
                </a:solidFill>
                <a:latin typeface="Arial" pitchFamily="34" charset="0"/>
                <a:cs typeface="Arial" pitchFamily="34" charset="0"/>
              </a:rPr>
              <a:t>order to reduce carbon emissions and resource consumption, Apple has committed to using 100% recycled rare earth as raw materials or directly regenerated rare earth permanent </a:t>
            </a:r>
            <a:r>
              <a:rPr lang="en-US" altLang="zh-CN" sz="1800" b="0" dirty="0" smtClean="0">
                <a:solidFill>
                  <a:srgbClr val="7030A0"/>
                </a:solidFill>
                <a:latin typeface="Arial" pitchFamily="34" charset="0"/>
                <a:cs typeface="Arial" pitchFamily="34" charset="0"/>
              </a:rPr>
              <a:t>magnets </a:t>
            </a:r>
            <a:r>
              <a:rPr lang="en-US" altLang="zh-CN" sz="1800" b="0" dirty="0">
                <a:solidFill>
                  <a:srgbClr val="7030A0"/>
                </a:solidFill>
                <a:latin typeface="Arial" pitchFamily="34" charset="0"/>
                <a:cs typeface="Arial" pitchFamily="34" charset="0"/>
              </a:rPr>
              <a:t>by 2025, making full play of "urban </a:t>
            </a:r>
            <a:r>
              <a:rPr lang="en-US" altLang="zh-CN" sz="1800" b="0" dirty="0" smtClean="0">
                <a:solidFill>
                  <a:srgbClr val="7030A0"/>
                </a:solidFill>
                <a:latin typeface="Arial" pitchFamily="34" charset="0"/>
                <a:cs typeface="Arial" pitchFamily="34" charset="0"/>
              </a:rPr>
              <a:t>mine“.</a:t>
            </a:r>
            <a:endParaRPr lang="en-US" altLang="zh-CN" sz="1800" b="0" dirty="0">
              <a:solidFill>
                <a:srgbClr val="7030A0"/>
              </a:solidFill>
              <a:latin typeface="Arial" pitchFamily="34" charset="0"/>
              <a:cs typeface="Arial" pitchFamily="34" charset="0"/>
            </a:endParaRPr>
          </a:p>
        </p:txBody>
      </p:sp>
      <p:sp>
        <p:nvSpPr>
          <p:cNvPr id="6" name="标题 3">
            <a:extLst>
              <a:ext uri="{FF2B5EF4-FFF2-40B4-BE49-F238E27FC236}">
                <a16:creationId xmlns="" xmlns:a16="http://schemas.microsoft.com/office/drawing/2014/main" id="{F742393A-9572-D232-C66E-A0EDEBFD9F66}"/>
              </a:ext>
            </a:extLst>
          </p:cNvPr>
          <p:cNvSpPr>
            <a:spLocks noGrp="1"/>
          </p:cNvSpPr>
          <p:nvPr>
            <p:ph type="title"/>
          </p:nvPr>
        </p:nvSpPr>
        <p:spPr>
          <a:xfrm>
            <a:off x="479376" y="165196"/>
            <a:ext cx="10972800" cy="538284"/>
          </a:xfrm>
          <a:prstGeom prst="rect">
            <a:avLst/>
          </a:prstGeom>
        </p:spPr>
        <p:txBody>
          <a:bodyPr/>
          <a:lstStyle/>
          <a:p>
            <a:r>
              <a:rPr lang="en-US" altLang="zh-CN" sz="2800" dirty="0">
                <a:latin typeface="Arial" pitchFamily="34" charset="0"/>
                <a:cs typeface="Arial" pitchFamily="34" charset="0"/>
              </a:rPr>
              <a:t>3. </a:t>
            </a:r>
            <a:r>
              <a:rPr lang="en-US" altLang="zh-CN" sz="2800" dirty="0" smtClean="0">
                <a:latin typeface="Arial" pitchFamily="34" charset="0"/>
                <a:cs typeface="Arial" pitchFamily="34" charset="0"/>
              </a:rPr>
              <a:t>Future development</a:t>
            </a:r>
            <a:endParaRPr lang="zh-CN" altLang="en-US" sz="2800" dirty="0">
              <a:solidFill>
                <a:srgbClr val="FF0000"/>
              </a:solidFill>
              <a:latin typeface="Arial" pitchFamily="34" charset="0"/>
              <a:cs typeface="Arial" pitchFamily="34" charset="0"/>
            </a:endParaRPr>
          </a:p>
        </p:txBody>
      </p:sp>
      <p:sp>
        <p:nvSpPr>
          <p:cNvPr id="10" name="文本框 9">
            <a:extLst>
              <a:ext uri="{FF2B5EF4-FFF2-40B4-BE49-F238E27FC236}">
                <a16:creationId xmlns="" xmlns:a16="http://schemas.microsoft.com/office/drawing/2014/main" id="{2DA6F7FF-A021-6FBE-B1B2-4E145D3EE1F4}"/>
              </a:ext>
            </a:extLst>
          </p:cNvPr>
          <p:cNvSpPr txBox="1"/>
          <p:nvPr/>
        </p:nvSpPr>
        <p:spPr>
          <a:xfrm>
            <a:off x="504595" y="5119868"/>
            <a:ext cx="10972800" cy="1002720"/>
          </a:xfrm>
          <a:prstGeom prst="rect">
            <a:avLst/>
          </a:prstGeom>
          <a:solidFill>
            <a:srgbClr val="FFFF00"/>
          </a:solidFill>
          <a:ln>
            <a:solidFill>
              <a:schemeClr val="accent1"/>
            </a:solidFill>
          </a:ln>
        </p:spPr>
        <p:txBody>
          <a:bodyPr wrap="square" rtlCol="0" anchor="ctr" anchorCtr="0">
            <a:noAutofit/>
          </a:bodyPr>
          <a:lstStyle/>
          <a:p>
            <a:pPr algn="ctr">
              <a:lnSpc>
                <a:spcPct val="130000"/>
              </a:lnSpc>
            </a:pPr>
            <a:r>
              <a:rPr lang="en-US" altLang="zh-CN" b="1" dirty="0" smtClean="0">
                <a:latin typeface="Arial" pitchFamily="34" charset="0"/>
                <a:ea typeface="微软雅黑" pitchFamily="34" charset="-122"/>
                <a:cs typeface="Arial" pitchFamily="34" charset="0"/>
              </a:rPr>
              <a:t>We shall comprehensively improve the efficiency of rare earth resource utilization, build a rare earth resource recycling system in order to achieve </a:t>
            </a:r>
            <a:r>
              <a:rPr lang="en-US" altLang="zh-CN" b="1" dirty="0" smtClean="0">
                <a:solidFill>
                  <a:srgbClr val="FF0000"/>
                </a:solidFill>
                <a:latin typeface="Arial" pitchFamily="34" charset="0"/>
                <a:ea typeface="微软雅黑" pitchFamily="34" charset="-122"/>
                <a:cs typeface="Arial" pitchFamily="34" charset="0"/>
              </a:rPr>
              <a:t>green and sustainable development of the rare earth permanent magnet industry.</a:t>
            </a:r>
          </a:p>
        </p:txBody>
      </p:sp>
    </p:spTree>
    <p:extLst>
      <p:ext uri="{BB962C8B-B14F-4D97-AF65-F5344CB8AC3E}">
        <p14:creationId xmlns:p14="http://schemas.microsoft.com/office/powerpoint/2010/main" xmlns="" val="35374457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a:extLst>
              <a:ext uri="{FF2B5EF4-FFF2-40B4-BE49-F238E27FC236}">
                <a16:creationId xmlns="" xmlns:a16="http://schemas.microsoft.com/office/drawing/2014/main" id="{F742393A-9572-D232-C66E-A0EDEBFD9F66}"/>
              </a:ext>
            </a:extLst>
          </p:cNvPr>
          <p:cNvSpPr>
            <a:spLocks noGrp="1"/>
          </p:cNvSpPr>
          <p:nvPr>
            <p:ph type="title"/>
          </p:nvPr>
        </p:nvSpPr>
        <p:spPr>
          <a:xfrm>
            <a:off x="479376" y="165196"/>
            <a:ext cx="10972800" cy="538284"/>
          </a:xfrm>
          <a:prstGeom prst="rect">
            <a:avLst/>
          </a:prstGeom>
        </p:spPr>
        <p:txBody>
          <a:bodyPr/>
          <a:lstStyle/>
          <a:p>
            <a:r>
              <a:rPr lang="en-US" altLang="zh-CN" sz="2800" dirty="0">
                <a:latin typeface="Arial" pitchFamily="34" charset="0"/>
                <a:cs typeface="Arial" pitchFamily="34" charset="0"/>
              </a:rPr>
              <a:t>3. </a:t>
            </a:r>
            <a:r>
              <a:rPr lang="en-US" altLang="zh-CN" sz="2800" dirty="0" smtClean="0">
                <a:latin typeface="Arial" pitchFamily="34" charset="0"/>
                <a:cs typeface="Arial" pitchFamily="34" charset="0"/>
              </a:rPr>
              <a:t>Future development</a:t>
            </a:r>
            <a:endParaRPr lang="zh-CN" altLang="en-US" sz="2800" dirty="0">
              <a:solidFill>
                <a:srgbClr val="FF0000"/>
              </a:solidFill>
              <a:latin typeface="Arial" pitchFamily="34" charset="0"/>
              <a:cs typeface="Arial" pitchFamily="34" charset="0"/>
            </a:endParaRPr>
          </a:p>
        </p:txBody>
      </p:sp>
      <p:sp>
        <p:nvSpPr>
          <p:cNvPr id="13" name="文本框 12">
            <a:extLst>
              <a:ext uri="{FF2B5EF4-FFF2-40B4-BE49-F238E27FC236}">
                <a16:creationId xmlns="" xmlns:a16="http://schemas.microsoft.com/office/drawing/2014/main" id="{159217A4-DBD4-491C-B576-6A76DF560CDC}"/>
              </a:ext>
            </a:extLst>
          </p:cNvPr>
          <p:cNvSpPr txBox="1"/>
          <p:nvPr/>
        </p:nvSpPr>
        <p:spPr>
          <a:xfrm>
            <a:off x="211760" y="1136700"/>
            <a:ext cx="10060704" cy="538284"/>
          </a:xfrm>
          <a:prstGeom prst="rect">
            <a:avLst/>
          </a:prstGeom>
          <a:solidFill>
            <a:schemeClr val="tx2">
              <a:lumMod val="20000"/>
              <a:lumOff val="80000"/>
            </a:schemeClr>
          </a:solidFill>
        </p:spPr>
        <p:txBody>
          <a:bodyPr wrap="none" rtlCol="0" anchor="ctr" anchorCtr="0">
            <a:noAutofit/>
          </a:bodyPr>
          <a:lstStyle/>
          <a:p>
            <a:pPr algn="ctr"/>
            <a:endParaRPr lang="en-US" altLang="zh-CN" sz="1600" b="1" dirty="0" smtClean="0">
              <a:solidFill>
                <a:srgbClr val="FF0000"/>
              </a:solidFill>
              <a:latin typeface="Arial" pitchFamily="34" charset="0"/>
              <a:ea typeface="Microsoft YaHei" panose="020B0503020204020204" pitchFamily="34" charset="-122"/>
              <a:cs typeface="Arial" pitchFamily="34" charset="0"/>
            </a:endParaRPr>
          </a:p>
          <a:p>
            <a:pPr algn="ctr"/>
            <a:r>
              <a:rPr lang="en-US" altLang="zh-CN" sz="1600" b="1" dirty="0" smtClean="0">
                <a:solidFill>
                  <a:srgbClr val="FF0000"/>
                </a:solidFill>
                <a:latin typeface="Arial" pitchFamily="34" charset="0"/>
                <a:ea typeface="Microsoft YaHei" panose="020B0503020204020204" pitchFamily="34" charset="-122"/>
                <a:cs typeface="Arial" pitchFamily="34" charset="0"/>
              </a:rPr>
              <a:t>3.4 </a:t>
            </a:r>
            <a:r>
              <a:rPr lang="en-US" altLang="zh-CN" sz="1600" b="1" dirty="0" smtClean="0">
                <a:solidFill>
                  <a:srgbClr val="FF0000"/>
                </a:solidFill>
                <a:latin typeface="Arial" pitchFamily="34" charset="0"/>
                <a:cs typeface="Arial" pitchFamily="34" charset="0"/>
              </a:rPr>
              <a:t>Future development direction of automotive motors</a:t>
            </a:r>
            <a:r>
              <a:rPr lang="zh-CN" altLang="zh-CN" sz="1600" b="1" dirty="0" smtClean="0">
                <a:solidFill>
                  <a:srgbClr val="FF0000"/>
                </a:solidFill>
                <a:latin typeface="Arial" pitchFamily="34" charset="0"/>
                <a:cs typeface="Arial" pitchFamily="34" charset="0"/>
              </a:rPr>
              <a:t>——</a:t>
            </a:r>
            <a:r>
              <a:rPr lang="en-US" altLang="zh-CN" sz="1600" b="1" dirty="0" smtClean="0">
                <a:solidFill>
                  <a:srgbClr val="FF0000"/>
                </a:solidFill>
                <a:latin typeface="Arial" pitchFamily="34" charset="0"/>
                <a:cs typeface="Arial" pitchFamily="34" charset="0"/>
              </a:rPr>
              <a:t>reducing the using amount of rare earth??</a:t>
            </a:r>
            <a:endParaRPr lang="zh-CN" altLang="zh-CN" sz="1600" b="1" dirty="0" smtClean="0">
              <a:solidFill>
                <a:srgbClr val="FF0000"/>
              </a:solidFill>
              <a:latin typeface="Arial" pitchFamily="34" charset="0"/>
              <a:cs typeface="Arial" pitchFamily="34" charset="0"/>
            </a:endParaRPr>
          </a:p>
          <a:p>
            <a:pPr algn="ctr"/>
            <a:endParaRPr lang="zh-CN" altLang="en-US" sz="2400" b="1" dirty="0">
              <a:solidFill>
                <a:srgbClr val="FF0000"/>
              </a:solidFill>
              <a:latin typeface="Arial" pitchFamily="34" charset="0"/>
              <a:ea typeface="Microsoft YaHei" panose="020B0503020204020204" pitchFamily="34" charset="-122"/>
              <a:cs typeface="Arial" pitchFamily="34" charset="0"/>
            </a:endParaRPr>
          </a:p>
        </p:txBody>
      </p:sp>
      <p:sp>
        <p:nvSpPr>
          <p:cNvPr id="7" name="矩形 6">
            <a:extLst>
              <a:ext uri="{FF2B5EF4-FFF2-40B4-BE49-F238E27FC236}">
                <a16:creationId xmlns="" xmlns:a16="http://schemas.microsoft.com/office/drawing/2014/main" id="{D433ADF2-3E2D-415C-9077-980BDC0D879E}"/>
              </a:ext>
            </a:extLst>
          </p:cNvPr>
          <p:cNvSpPr/>
          <p:nvPr/>
        </p:nvSpPr>
        <p:spPr>
          <a:xfrm>
            <a:off x="406851" y="4941168"/>
            <a:ext cx="5112568" cy="1200329"/>
          </a:xfrm>
          <a:prstGeom prst="rect">
            <a:avLst/>
          </a:prstGeom>
        </p:spPr>
        <p:txBody>
          <a:bodyPr wrap="square">
            <a:spAutoFit/>
          </a:bodyPr>
          <a:lstStyle/>
          <a:p>
            <a:pPr algn="ctr"/>
            <a:r>
              <a:rPr lang="en-US" altLang="zh-CN" dirty="0" smtClean="0">
                <a:latin typeface="Arial" pitchFamily="34" charset="0"/>
                <a:ea typeface="宋体" panose="02010600030101010101" pitchFamily="2" charset="-122"/>
                <a:cs typeface="Arial" pitchFamily="34" charset="0"/>
              </a:rPr>
              <a:t>The current motors used by Tesla use 500g, 10g, and 10g of rare earth elements praseodymium neodymium, dysprosium and terbium respectively.</a:t>
            </a:r>
          </a:p>
        </p:txBody>
      </p:sp>
      <p:pic>
        <p:nvPicPr>
          <p:cNvPr id="9" name="图片 8">
            <a:extLst>
              <a:ext uri="{FF2B5EF4-FFF2-40B4-BE49-F238E27FC236}">
                <a16:creationId xmlns="" xmlns:a16="http://schemas.microsoft.com/office/drawing/2014/main" id="{BECCF687-5F8D-4C69-9E22-A13AF95B9C68}"/>
              </a:ext>
            </a:extLst>
          </p:cNvPr>
          <p:cNvPicPr>
            <a:picLocks noChangeAspect="1"/>
          </p:cNvPicPr>
          <p:nvPr/>
        </p:nvPicPr>
        <p:blipFill>
          <a:blip r:embed="rId2" cstate="print">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482133" y="2108205"/>
            <a:ext cx="5037286" cy="2641589"/>
          </a:xfrm>
          <a:prstGeom prst="rect">
            <a:avLst/>
          </a:prstGeom>
        </p:spPr>
      </p:pic>
      <p:pic>
        <p:nvPicPr>
          <p:cNvPr id="16" name="图片 15">
            <a:extLst>
              <a:ext uri="{FF2B5EF4-FFF2-40B4-BE49-F238E27FC236}">
                <a16:creationId xmlns="" xmlns:a16="http://schemas.microsoft.com/office/drawing/2014/main" id="{CB436502-50F9-4A11-ADFE-3D0D99500FD4}"/>
              </a:ext>
            </a:extLst>
          </p:cNvPr>
          <p:cNvPicPr>
            <a:picLocks noChangeAspect="1"/>
          </p:cNvPicPr>
          <p:nvPr/>
        </p:nvPicPr>
        <p:blipFill>
          <a:blip r:embed="rId4" cstate="print">
            <a:extLst>
              <a:ext uri="{BEBA8EAE-BF5A-486C-A8C5-ECC9F3942E4B}">
                <a14:imgProps xmlns:a14="http://schemas.microsoft.com/office/drawing/2010/main" xmlns="">
                  <a14:imgLayer r:embed="rId5">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6714795" y="2108205"/>
            <a:ext cx="4967581" cy="2641589"/>
          </a:xfrm>
          <a:prstGeom prst="rect">
            <a:avLst/>
          </a:prstGeom>
        </p:spPr>
      </p:pic>
      <p:sp>
        <p:nvSpPr>
          <p:cNvPr id="20" name="箭头: 右 19">
            <a:extLst>
              <a:ext uri="{FF2B5EF4-FFF2-40B4-BE49-F238E27FC236}">
                <a16:creationId xmlns="" xmlns:a16="http://schemas.microsoft.com/office/drawing/2014/main" id="{7F27C6FE-5D83-4E93-86C7-CC131060B8F1}"/>
              </a:ext>
            </a:extLst>
          </p:cNvPr>
          <p:cNvSpPr/>
          <p:nvPr/>
        </p:nvSpPr>
        <p:spPr>
          <a:xfrm>
            <a:off x="5657330" y="3287344"/>
            <a:ext cx="1015253" cy="283312"/>
          </a:xfrm>
          <a:prstGeom prst="rightArrow">
            <a:avLst>
              <a:gd name="adj1" fmla="val 50000"/>
              <a:gd name="adj2" fmla="val 125726"/>
            </a:avLst>
          </a:prstGeom>
          <a:solidFill>
            <a:schemeClr val="tx2">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6680" tIns="106680" rIns="106680" bIns="106680" numCol="1" spcCol="1270" rtlCol="0" anchor="ctr" anchorCtr="0">
            <a:noAutofit/>
          </a:bodyPr>
          <a:lstStyle/>
          <a:p>
            <a:pPr algn="ctr" defTabSz="1244600">
              <a:lnSpc>
                <a:spcPct val="90000"/>
              </a:lnSpc>
              <a:spcBef>
                <a:spcPct val="0"/>
              </a:spcBef>
              <a:spcAft>
                <a:spcPct val="35000"/>
              </a:spcAft>
            </a:pPr>
            <a:endParaRPr lang="zh-CN" altLang="en-US" sz="2000" kern="1200" dirty="0">
              <a:latin typeface="Arial" pitchFamily="34" charset="0"/>
              <a:ea typeface="黑体" pitchFamily="49" charset="-122"/>
              <a:cs typeface="Arial" pitchFamily="34" charset="0"/>
            </a:endParaRPr>
          </a:p>
        </p:txBody>
      </p:sp>
      <p:sp>
        <p:nvSpPr>
          <p:cNvPr id="22" name="矩形 21">
            <a:extLst>
              <a:ext uri="{FF2B5EF4-FFF2-40B4-BE49-F238E27FC236}">
                <a16:creationId xmlns="" xmlns:a16="http://schemas.microsoft.com/office/drawing/2014/main" id="{0B3E9750-6D80-4AFA-B952-AA842B1F2CFC}"/>
              </a:ext>
            </a:extLst>
          </p:cNvPr>
          <p:cNvSpPr/>
          <p:nvPr/>
        </p:nvSpPr>
        <p:spPr>
          <a:xfrm>
            <a:off x="6695073" y="4941167"/>
            <a:ext cx="5112568" cy="923330"/>
          </a:xfrm>
          <a:prstGeom prst="rect">
            <a:avLst/>
          </a:prstGeom>
        </p:spPr>
        <p:txBody>
          <a:bodyPr wrap="square">
            <a:spAutoFit/>
          </a:bodyPr>
          <a:lstStyle/>
          <a:p>
            <a:pPr algn="ctr"/>
            <a:r>
              <a:rPr lang="en-US" altLang="zh-CN" dirty="0" smtClean="0">
                <a:solidFill>
                  <a:srgbClr val="FF0000"/>
                </a:solidFill>
                <a:latin typeface="Arial" pitchFamily="34" charset="0"/>
                <a:ea typeface="宋体" panose="02010600030101010101" pitchFamily="2" charset="-122"/>
                <a:cs typeface="Arial" pitchFamily="34" charset="0"/>
              </a:rPr>
              <a:t>Tesla's next generation motors are expected to reduce the using amount of all the above-mentioned three rare earth elements to 0g.</a:t>
            </a:r>
          </a:p>
        </p:txBody>
      </p:sp>
    </p:spTree>
    <p:extLst>
      <p:ext uri="{BB962C8B-B14F-4D97-AF65-F5344CB8AC3E}">
        <p14:creationId xmlns:p14="http://schemas.microsoft.com/office/powerpoint/2010/main" xmlns="" val="233917192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a:extLst>
              <a:ext uri="{FF2B5EF4-FFF2-40B4-BE49-F238E27FC236}">
                <a16:creationId xmlns="" xmlns:a16="http://schemas.microsoft.com/office/drawing/2014/main" id="{F742393A-9572-D232-C66E-A0EDEBFD9F66}"/>
              </a:ext>
            </a:extLst>
          </p:cNvPr>
          <p:cNvSpPr>
            <a:spLocks noGrp="1"/>
          </p:cNvSpPr>
          <p:nvPr>
            <p:ph type="title"/>
          </p:nvPr>
        </p:nvSpPr>
        <p:spPr>
          <a:xfrm>
            <a:off x="479376" y="165196"/>
            <a:ext cx="10972800" cy="538284"/>
          </a:xfrm>
          <a:prstGeom prst="rect">
            <a:avLst/>
          </a:prstGeom>
        </p:spPr>
        <p:txBody>
          <a:bodyPr/>
          <a:lstStyle/>
          <a:p>
            <a:r>
              <a:rPr lang="en-US" altLang="zh-CN" sz="2800" dirty="0">
                <a:latin typeface="Arial" pitchFamily="34" charset="0"/>
                <a:cs typeface="Arial" pitchFamily="34" charset="0"/>
              </a:rPr>
              <a:t>3. </a:t>
            </a:r>
            <a:r>
              <a:rPr lang="en-US" altLang="zh-CN" sz="2800" dirty="0" smtClean="0">
                <a:latin typeface="Arial" pitchFamily="34" charset="0"/>
                <a:cs typeface="Arial" pitchFamily="34" charset="0"/>
              </a:rPr>
              <a:t>Future development</a:t>
            </a:r>
            <a:endParaRPr lang="zh-CN" altLang="en-US" sz="2800" dirty="0">
              <a:solidFill>
                <a:srgbClr val="FF0000"/>
              </a:solidFill>
              <a:latin typeface="Arial" pitchFamily="34" charset="0"/>
              <a:cs typeface="Arial" pitchFamily="34" charset="0"/>
            </a:endParaRPr>
          </a:p>
        </p:txBody>
      </p:sp>
      <p:sp>
        <p:nvSpPr>
          <p:cNvPr id="13" name="文本框 12">
            <a:extLst>
              <a:ext uri="{FF2B5EF4-FFF2-40B4-BE49-F238E27FC236}">
                <a16:creationId xmlns="" xmlns:a16="http://schemas.microsoft.com/office/drawing/2014/main" id="{159217A4-DBD4-491C-B576-6A76DF560CDC}"/>
              </a:ext>
            </a:extLst>
          </p:cNvPr>
          <p:cNvSpPr txBox="1"/>
          <p:nvPr/>
        </p:nvSpPr>
        <p:spPr>
          <a:xfrm>
            <a:off x="119336" y="966535"/>
            <a:ext cx="11593288" cy="538284"/>
          </a:xfrm>
          <a:prstGeom prst="rect">
            <a:avLst/>
          </a:prstGeom>
          <a:solidFill>
            <a:schemeClr val="tx2">
              <a:lumMod val="20000"/>
              <a:lumOff val="80000"/>
            </a:schemeClr>
          </a:solidFill>
        </p:spPr>
        <p:txBody>
          <a:bodyPr wrap="none" rtlCol="0" anchor="ctr" anchorCtr="0">
            <a:noAutofit/>
          </a:bodyPr>
          <a:lstStyle/>
          <a:p>
            <a:pPr algn="ctr"/>
            <a:endParaRPr lang="en-US" altLang="zh-CN" sz="1600" b="1" dirty="0" smtClean="0">
              <a:solidFill>
                <a:srgbClr val="FF0000"/>
              </a:solidFill>
              <a:latin typeface="Arial" pitchFamily="34" charset="0"/>
              <a:ea typeface="Microsoft YaHei" panose="020B0503020204020204" pitchFamily="34" charset="-122"/>
              <a:cs typeface="Arial" pitchFamily="34" charset="0"/>
            </a:endParaRPr>
          </a:p>
          <a:p>
            <a:pPr algn="ctr"/>
            <a:r>
              <a:rPr lang="en-US" altLang="zh-CN" sz="1600" b="1" dirty="0" smtClean="0">
                <a:solidFill>
                  <a:srgbClr val="FF0000"/>
                </a:solidFill>
                <a:latin typeface="Arial" pitchFamily="34" charset="0"/>
                <a:ea typeface="Microsoft YaHei" panose="020B0503020204020204" pitchFamily="34" charset="-122"/>
                <a:cs typeface="Arial" pitchFamily="34" charset="0"/>
              </a:rPr>
              <a:t>3.4.1 Possible development direction of rare earth free automotive motors—motor structure adjustment</a:t>
            </a:r>
          </a:p>
          <a:p>
            <a:pPr algn="ctr"/>
            <a:endParaRPr lang="zh-CN" altLang="en-US" sz="2400" b="1" dirty="0">
              <a:solidFill>
                <a:srgbClr val="FF0000"/>
              </a:solidFill>
              <a:latin typeface="Arial" pitchFamily="34" charset="0"/>
              <a:ea typeface="Microsoft YaHei" panose="020B0503020204020204" pitchFamily="34" charset="-122"/>
              <a:cs typeface="Arial" pitchFamily="34" charset="0"/>
            </a:endParaRPr>
          </a:p>
        </p:txBody>
      </p:sp>
      <p:sp>
        <p:nvSpPr>
          <p:cNvPr id="2" name="矩形 1">
            <a:extLst>
              <a:ext uri="{FF2B5EF4-FFF2-40B4-BE49-F238E27FC236}">
                <a16:creationId xmlns="" xmlns:a16="http://schemas.microsoft.com/office/drawing/2014/main" id="{DEE3BAE9-F0BA-4D44-A1E6-B3810E2E2AD1}"/>
              </a:ext>
            </a:extLst>
          </p:cNvPr>
          <p:cNvSpPr/>
          <p:nvPr/>
        </p:nvSpPr>
        <p:spPr>
          <a:xfrm>
            <a:off x="6233910" y="1581717"/>
            <a:ext cx="4389343" cy="707886"/>
          </a:xfrm>
          <a:prstGeom prst="rect">
            <a:avLst/>
          </a:prstGeom>
        </p:spPr>
        <p:txBody>
          <a:bodyPr wrap="none">
            <a:spAutoFit/>
          </a:bodyPr>
          <a:lstStyle/>
          <a:p>
            <a:r>
              <a:rPr lang="en-US" altLang="zh-CN" sz="2000" b="1" dirty="0" smtClean="0">
                <a:solidFill>
                  <a:srgbClr val="222222"/>
                </a:solidFill>
                <a:latin typeface="Arial" pitchFamily="34" charset="0"/>
                <a:cs typeface="Arial" pitchFamily="34" charset="0"/>
              </a:rPr>
              <a:t>2 Reluctance synchronous motor</a:t>
            </a:r>
          </a:p>
          <a:p>
            <a:endParaRPr lang="zh-CN" altLang="en-US" sz="2000" b="1" i="0" dirty="0">
              <a:solidFill>
                <a:srgbClr val="222222"/>
              </a:solidFill>
              <a:effectLst/>
              <a:latin typeface="Arial" pitchFamily="34" charset="0"/>
              <a:cs typeface="Arial" pitchFamily="34" charset="0"/>
            </a:endParaRPr>
          </a:p>
        </p:txBody>
      </p:sp>
      <p:pic>
        <p:nvPicPr>
          <p:cNvPr id="4" name="图片 3">
            <a:extLst>
              <a:ext uri="{FF2B5EF4-FFF2-40B4-BE49-F238E27FC236}">
                <a16:creationId xmlns="" xmlns:a16="http://schemas.microsoft.com/office/drawing/2014/main" id="{7C6F2E83-7A6A-4EB5-8F3C-93DBF025ADE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598698" y="2168345"/>
            <a:ext cx="4536504" cy="1587422"/>
          </a:xfrm>
          <a:prstGeom prst="rect">
            <a:avLst/>
          </a:prstGeom>
        </p:spPr>
      </p:pic>
      <p:sp>
        <p:nvSpPr>
          <p:cNvPr id="5" name="矩形 4">
            <a:extLst>
              <a:ext uri="{FF2B5EF4-FFF2-40B4-BE49-F238E27FC236}">
                <a16:creationId xmlns="" xmlns:a16="http://schemas.microsoft.com/office/drawing/2014/main" id="{996CB9D5-1E75-4229-BD33-55516EF409C1}"/>
              </a:ext>
            </a:extLst>
          </p:cNvPr>
          <p:cNvSpPr/>
          <p:nvPr/>
        </p:nvSpPr>
        <p:spPr>
          <a:xfrm>
            <a:off x="6233910" y="3861048"/>
            <a:ext cx="5958090" cy="830997"/>
          </a:xfrm>
          <a:prstGeom prst="rect">
            <a:avLst/>
          </a:prstGeom>
        </p:spPr>
        <p:txBody>
          <a:bodyPr wrap="square">
            <a:spAutoFit/>
          </a:bodyPr>
          <a:lstStyle/>
          <a:p>
            <a:pPr algn="just"/>
            <a:r>
              <a:rPr lang="en-US" altLang="zh-CN" sz="1600" b="1" dirty="0" smtClean="0">
                <a:solidFill>
                  <a:srgbClr val="4A4A4C"/>
                </a:solidFill>
                <a:latin typeface="Arial" pitchFamily="34" charset="0"/>
                <a:cs typeface="Arial" pitchFamily="34" charset="0"/>
              </a:rPr>
              <a:t>Reluctance synchronous technology combines the performance of permanent magnet motors with the simplicity and easy-to-use of induction motors.</a:t>
            </a:r>
          </a:p>
        </p:txBody>
      </p:sp>
      <p:sp>
        <p:nvSpPr>
          <p:cNvPr id="15" name="矩形 14">
            <a:extLst>
              <a:ext uri="{FF2B5EF4-FFF2-40B4-BE49-F238E27FC236}">
                <a16:creationId xmlns="" xmlns:a16="http://schemas.microsoft.com/office/drawing/2014/main" id="{51CC9B52-7313-430B-875D-4CDB6B3AAE94}"/>
              </a:ext>
            </a:extLst>
          </p:cNvPr>
          <p:cNvSpPr/>
          <p:nvPr/>
        </p:nvSpPr>
        <p:spPr>
          <a:xfrm>
            <a:off x="335360" y="1556792"/>
            <a:ext cx="3960440" cy="707886"/>
          </a:xfrm>
          <a:prstGeom prst="rect">
            <a:avLst/>
          </a:prstGeom>
        </p:spPr>
        <p:txBody>
          <a:bodyPr wrap="square">
            <a:spAutoFit/>
          </a:bodyPr>
          <a:lstStyle/>
          <a:p>
            <a:r>
              <a:rPr lang="en-US" altLang="zh-CN" sz="2000" b="1" dirty="0" smtClean="0">
                <a:solidFill>
                  <a:srgbClr val="222222"/>
                </a:solidFill>
                <a:latin typeface="Arial" pitchFamily="34" charset="0"/>
                <a:cs typeface="Arial" pitchFamily="34" charset="0"/>
              </a:rPr>
              <a:t>1 Electric excitation motor </a:t>
            </a:r>
          </a:p>
          <a:p>
            <a:endParaRPr lang="zh-CN" altLang="en-US" sz="2000" b="1" i="0" dirty="0">
              <a:solidFill>
                <a:srgbClr val="222222"/>
              </a:solidFill>
              <a:effectLst/>
              <a:latin typeface="Arial" pitchFamily="34" charset="0"/>
              <a:cs typeface="Arial" pitchFamily="34" charset="0"/>
            </a:endParaRPr>
          </a:p>
        </p:txBody>
      </p:sp>
      <p:pic>
        <p:nvPicPr>
          <p:cNvPr id="10" name="图片 9">
            <a:extLst>
              <a:ext uri="{FF2B5EF4-FFF2-40B4-BE49-F238E27FC236}">
                <a16:creationId xmlns="" xmlns:a16="http://schemas.microsoft.com/office/drawing/2014/main" id="{15C0C612-E6A8-482C-BA43-3BAB70B6189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71464" y="2060848"/>
            <a:ext cx="3783659" cy="1804375"/>
          </a:xfrm>
          <a:prstGeom prst="rect">
            <a:avLst/>
          </a:prstGeom>
        </p:spPr>
      </p:pic>
      <p:sp>
        <p:nvSpPr>
          <p:cNvPr id="11" name="矩形 10">
            <a:extLst>
              <a:ext uri="{FF2B5EF4-FFF2-40B4-BE49-F238E27FC236}">
                <a16:creationId xmlns="" xmlns:a16="http://schemas.microsoft.com/office/drawing/2014/main" id="{E08DC6E6-CF00-4DC7-AB98-0154FF3D2A54}"/>
              </a:ext>
            </a:extLst>
          </p:cNvPr>
          <p:cNvSpPr/>
          <p:nvPr/>
        </p:nvSpPr>
        <p:spPr>
          <a:xfrm>
            <a:off x="0" y="3881460"/>
            <a:ext cx="6384032" cy="584775"/>
          </a:xfrm>
          <a:prstGeom prst="rect">
            <a:avLst/>
          </a:prstGeom>
        </p:spPr>
        <p:txBody>
          <a:bodyPr wrap="square">
            <a:spAutoFit/>
          </a:bodyPr>
          <a:lstStyle/>
          <a:p>
            <a:pPr algn="just"/>
            <a:r>
              <a:rPr lang="en-US" altLang="zh-CN" sz="1600" b="1" dirty="0" smtClean="0">
                <a:solidFill>
                  <a:srgbClr val="4A4A4C"/>
                </a:solidFill>
                <a:latin typeface="Arial" pitchFamily="34" charset="0"/>
                <a:cs typeface="Arial" pitchFamily="34" charset="0"/>
              </a:rPr>
              <a:t>Add an excitation coil to the motor winding and adjust the motor speed by adjusting the current inside the excitation coil.</a:t>
            </a:r>
          </a:p>
        </p:txBody>
      </p:sp>
      <p:sp>
        <p:nvSpPr>
          <p:cNvPr id="12" name="矩形 11">
            <a:extLst>
              <a:ext uri="{FF2B5EF4-FFF2-40B4-BE49-F238E27FC236}">
                <a16:creationId xmlns="" xmlns:a16="http://schemas.microsoft.com/office/drawing/2014/main" id="{2156C37C-7F7F-4D09-92A8-89F380F688A7}"/>
              </a:ext>
            </a:extLst>
          </p:cNvPr>
          <p:cNvSpPr/>
          <p:nvPr/>
        </p:nvSpPr>
        <p:spPr>
          <a:xfrm>
            <a:off x="290022" y="4808223"/>
            <a:ext cx="5229914" cy="1631216"/>
          </a:xfrm>
          <a:prstGeom prst="rect">
            <a:avLst/>
          </a:prstGeom>
        </p:spPr>
        <p:txBody>
          <a:bodyPr wrap="square">
            <a:spAutoFit/>
          </a:bodyPr>
          <a:lstStyle/>
          <a:p>
            <a:pPr algn="just"/>
            <a:r>
              <a:rPr lang="en-US" altLang="zh-CN" dirty="0" smtClean="0">
                <a:solidFill>
                  <a:srgbClr val="FF0000"/>
                </a:solidFill>
                <a:latin typeface="Arial" pitchFamily="34" charset="0"/>
                <a:ea typeface="+mn-ea"/>
                <a:cs typeface="Arial" pitchFamily="34" charset="0"/>
              </a:rPr>
              <a:t>The 5th generation BMW </a:t>
            </a:r>
            <a:r>
              <a:rPr lang="en-US" altLang="zh-CN" dirty="0" err="1" smtClean="0">
                <a:solidFill>
                  <a:srgbClr val="FF0000"/>
                </a:solidFill>
                <a:latin typeface="Arial" pitchFamily="34" charset="0"/>
                <a:ea typeface="+mn-ea"/>
                <a:cs typeface="Arial" pitchFamily="34" charset="0"/>
              </a:rPr>
              <a:t>eDrive</a:t>
            </a:r>
            <a:r>
              <a:rPr lang="en-US" altLang="zh-CN" dirty="0" smtClean="0">
                <a:solidFill>
                  <a:srgbClr val="FF0000"/>
                </a:solidFill>
                <a:latin typeface="Arial" pitchFamily="34" charset="0"/>
                <a:ea typeface="+mn-ea"/>
                <a:cs typeface="Arial" pitchFamily="34" charset="0"/>
              </a:rPr>
              <a:t> electric drive system independently developed by BMW Group is already a mass-produced rare earth free application.</a:t>
            </a:r>
          </a:p>
          <a:p>
            <a:pPr>
              <a:spcBef>
                <a:spcPts val="1200"/>
              </a:spcBef>
            </a:pPr>
            <a:r>
              <a:rPr lang="en-US" altLang="zh-CN" dirty="0" smtClean="0">
                <a:solidFill>
                  <a:srgbClr val="FF0000"/>
                </a:solidFill>
                <a:latin typeface="Arial" pitchFamily="34" charset="0"/>
                <a:ea typeface="+mn-ea"/>
                <a:cs typeface="Arial" pitchFamily="34" charset="0"/>
              </a:rPr>
              <a:t>Nissan ARIYA also uses electric excitation motors.</a:t>
            </a:r>
          </a:p>
        </p:txBody>
      </p:sp>
      <p:sp>
        <p:nvSpPr>
          <p:cNvPr id="17" name="矩形 16">
            <a:extLst>
              <a:ext uri="{FF2B5EF4-FFF2-40B4-BE49-F238E27FC236}">
                <a16:creationId xmlns="" xmlns:a16="http://schemas.microsoft.com/office/drawing/2014/main" id="{B5E7AD86-F8E7-4EF9-9482-CA56AA01A693}"/>
              </a:ext>
            </a:extLst>
          </p:cNvPr>
          <p:cNvSpPr/>
          <p:nvPr/>
        </p:nvSpPr>
        <p:spPr>
          <a:xfrm>
            <a:off x="5879976" y="4797152"/>
            <a:ext cx="5934638" cy="523220"/>
          </a:xfrm>
          <a:prstGeom prst="rect">
            <a:avLst/>
          </a:prstGeom>
        </p:spPr>
        <p:txBody>
          <a:bodyPr wrap="none">
            <a:spAutoFit/>
          </a:bodyPr>
          <a:lstStyle/>
          <a:p>
            <a:r>
              <a:rPr lang="en-US" altLang="zh-CN" sz="1400" dirty="0" smtClean="0">
                <a:latin typeface="Arial" pitchFamily="34" charset="0"/>
                <a:cs typeface="Arial" pitchFamily="34" charset="0"/>
              </a:rPr>
              <a:t>The use of this type of motor is still in its early stages and it can be used </a:t>
            </a:r>
          </a:p>
          <a:p>
            <a:r>
              <a:rPr lang="en-US" altLang="zh-CN" sz="1400" dirty="0" smtClean="0">
                <a:latin typeface="Arial" pitchFamily="34" charset="0"/>
                <a:cs typeface="Arial" pitchFamily="34" charset="0"/>
              </a:rPr>
              <a:t>without rare earths.</a:t>
            </a:r>
            <a:endParaRPr lang="zh-CN" altLang="zh-CN" sz="1400" dirty="0">
              <a:latin typeface="Arial" pitchFamily="34" charset="0"/>
              <a:cs typeface="Arial" pitchFamily="34" charset="0"/>
            </a:endParaRPr>
          </a:p>
        </p:txBody>
      </p:sp>
      <p:sp>
        <p:nvSpPr>
          <p:cNvPr id="14" name="文本框 13">
            <a:extLst>
              <a:ext uri="{FF2B5EF4-FFF2-40B4-BE49-F238E27FC236}">
                <a16:creationId xmlns="" xmlns:a16="http://schemas.microsoft.com/office/drawing/2014/main" id="{79AED2B9-82C6-4F4C-9DE4-58991BFE17C9}"/>
              </a:ext>
            </a:extLst>
          </p:cNvPr>
          <p:cNvSpPr txBox="1"/>
          <p:nvPr/>
        </p:nvSpPr>
        <p:spPr>
          <a:xfrm>
            <a:off x="5807968" y="5276284"/>
            <a:ext cx="5544616" cy="1180222"/>
          </a:xfrm>
          <a:prstGeom prst="rect">
            <a:avLst/>
          </a:prstGeom>
          <a:solidFill>
            <a:srgbClr val="FFFF00"/>
          </a:solidFill>
          <a:ln>
            <a:solidFill>
              <a:schemeClr val="accent1"/>
            </a:solidFill>
          </a:ln>
        </p:spPr>
        <p:txBody>
          <a:bodyPr wrap="square" rtlCol="0" anchor="ctr" anchorCtr="0">
            <a:noAutofit/>
          </a:bodyPr>
          <a:lstStyle/>
          <a:p>
            <a:pPr algn="just">
              <a:lnSpc>
                <a:spcPct val="130000"/>
              </a:lnSpc>
            </a:pPr>
            <a:r>
              <a:rPr lang="en-US" altLang="zh-CN" sz="1400" b="1" dirty="0" smtClean="0">
                <a:latin typeface="Arial" pitchFamily="34" charset="0"/>
                <a:ea typeface="微软雅黑" pitchFamily="34" charset="-122"/>
                <a:cs typeface="Arial" pitchFamily="34" charset="0"/>
              </a:rPr>
              <a:t>The use of electric excitation motors can achieve rare earth removal, but it still couldn't meet some requirements (such as energy efficiency and noise).</a:t>
            </a:r>
          </a:p>
        </p:txBody>
      </p:sp>
    </p:spTree>
    <p:extLst>
      <p:ext uri="{BB962C8B-B14F-4D97-AF65-F5344CB8AC3E}">
        <p14:creationId xmlns:p14="http://schemas.microsoft.com/office/powerpoint/2010/main" xmlns="" val="12197567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3FEA3D1C-BC78-4DB9-A666-02B804010A5D}"/>
              </a:ext>
            </a:extLst>
          </p:cNvPr>
          <p:cNvSpPr txBox="1"/>
          <p:nvPr/>
        </p:nvSpPr>
        <p:spPr>
          <a:xfrm>
            <a:off x="119336" y="919804"/>
            <a:ext cx="11593288" cy="538284"/>
          </a:xfrm>
          <a:prstGeom prst="rect">
            <a:avLst/>
          </a:prstGeom>
          <a:solidFill>
            <a:schemeClr val="tx2">
              <a:lumMod val="20000"/>
              <a:lumOff val="80000"/>
            </a:schemeClr>
          </a:solidFill>
        </p:spPr>
        <p:txBody>
          <a:bodyPr wrap="none" rtlCol="0" anchor="ctr" anchorCtr="0">
            <a:noAutofit/>
          </a:bodyPr>
          <a:lstStyle/>
          <a:p>
            <a:pPr algn="ctr"/>
            <a:r>
              <a:rPr lang="en-US" altLang="zh-CN" sz="1400" b="1" dirty="0">
                <a:solidFill>
                  <a:srgbClr val="FF0000"/>
                </a:solidFill>
                <a:latin typeface="Arial" pitchFamily="34" charset="0"/>
                <a:ea typeface="Microsoft YaHei" panose="020B0503020204020204" pitchFamily="34" charset="-122"/>
                <a:cs typeface="Arial" pitchFamily="34" charset="0"/>
              </a:rPr>
              <a:t>3.4.2 </a:t>
            </a:r>
            <a:r>
              <a:rPr lang="en-US" altLang="zh-CN" sz="1400" b="1" dirty="0" smtClean="0">
                <a:solidFill>
                  <a:srgbClr val="FF0000"/>
                </a:solidFill>
                <a:latin typeface="Arial" pitchFamily="34" charset="0"/>
                <a:ea typeface="Microsoft YaHei" panose="020B0503020204020204" pitchFamily="34" charset="-122"/>
                <a:cs typeface="Arial" pitchFamily="34" charset="0"/>
              </a:rPr>
              <a:t>Possible development direction of rare earth free automotive motors —developing new non rare earth permanent magnets</a:t>
            </a:r>
          </a:p>
          <a:p>
            <a:pPr algn="ctr"/>
            <a:endParaRPr lang="zh-CN" altLang="en-US" sz="1400" b="1" dirty="0">
              <a:solidFill>
                <a:srgbClr val="FF0000"/>
              </a:solidFill>
              <a:latin typeface="Arial" pitchFamily="34" charset="0"/>
              <a:ea typeface="Microsoft YaHei" panose="020B0503020204020204" pitchFamily="34" charset="-122"/>
              <a:cs typeface="Arial" pitchFamily="34" charset="0"/>
            </a:endParaRPr>
          </a:p>
        </p:txBody>
      </p:sp>
      <p:sp>
        <p:nvSpPr>
          <p:cNvPr id="5" name="矩形 4">
            <a:extLst>
              <a:ext uri="{FF2B5EF4-FFF2-40B4-BE49-F238E27FC236}">
                <a16:creationId xmlns="" xmlns:a16="http://schemas.microsoft.com/office/drawing/2014/main" id="{75E5B1EC-5A13-4821-A652-A1BE30C776AC}"/>
              </a:ext>
            </a:extLst>
          </p:cNvPr>
          <p:cNvSpPr/>
          <p:nvPr/>
        </p:nvSpPr>
        <p:spPr>
          <a:xfrm>
            <a:off x="0" y="1412776"/>
            <a:ext cx="12192000" cy="372410"/>
          </a:xfrm>
          <a:prstGeom prst="rect">
            <a:avLst/>
          </a:prstGeom>
        </p:spPr>
        <p:txBody>
          <a:bodyPr wrap="square">
            <a:spAutoFit/>
          </a:bodyPr>
          <a:lstStyle/>
          <a:p>
            <a:pPr marL="342900" indent="-342900">
              <a:lnSpc>
                <a:spcPct val="130000"/>
              </a:lnSpc>
              <a:buFont typeface="Wingdings" panose="05000000000000000000" pitchFamily="2" charset="2"/>
              <a:buChar char="Ø"/>
            </a:pPr>
            <a:r>
              <a:rPr lang="en-US" altLang="zh-CN" sz="1400" b="1" dirty="0" smtClean="0">
                <a:solidFill>
                  <a:srgbClr val="FF0000"/>
                </a:solidFill>
                <a:latin typeface="Arial" pitchFamily="34" charset="0"/>
                <a:ea typeface="+mn-ea"/>
                <a:cs typeface="Arial" pitchFamily="34" charset="0"/>
              </a:rPr>
              <a:t>Non rare earth permanent magnet material systems: </a:t>
            </a:r>
            <a:r>
              <a:rPr lang="en-US" altLang="zh-CN" sz="1400" b="1" dirty="0" err="1" smtClean="0">
                <a:latin typeface="Arial" pitchFamily="34" charset="0"/>
                <a:ea typeface="+mn-ea"/>
                <a:cs typeface="Arial" pitchFamily="34" charset="0"/>
              </a:rPr>
              <a:t>Mn</a:t>
            </a:r>
            <a:r>
              <a:rPr lang="en-US" altLang="zh-CN" sz="1400" b="1" dirty="0" smtClean="0">
                <a:latin typeface="Arial" pitchFamily="34" charset="0"/>
                <a:ea typeface="+mn-ea"/>
                <a:cs typeface="Arial" pitchFamily="34" charset="0"/>
              </a:rPr>
              <a:t>-based alloys (</a:t>
            </a:r>
            <a:r>
              <a:rPr lang="en-US" altLang="zh-CN" sz="1400" b="1" dirty="0" err="1" smtClean="0">
                <a:latin typeface="Arial" pitchFamily="34" charset="0"/>
                <a:ea typeface="+mn-ea"/>
                <a:cs typeface="Arial" pitchFamily="34" charset="0"/>
              </a:rPr>
              <a:t>MnBi</a:t>
            </a:r>
            <a:r>
              <a:rPr lang="en-US" altLang="zh-CN" sz="1400" b="1" dirty="0" smtClean="0">
                <a:latin typeface="Arial" pitchFamily="34" charset="0"/>
                <a:ea typeface="+mn-ea"/>
                <a:cs typeface="Arial" pitchFamily="34" charset="0"/>
              </a:rPr>
              <a:t> and </a:t>
            </a:r>
            <a:r>
              <a:rPr lang="en-US" altLang="zh-CN" sz="1400" b="1" dirty="0" err="1" smtClean="0">
                <a:latin typeface="Arial" pitchFamily="34" charset="0"/>
                <a:ea typeface="+mn-ea"/>
                <a:cs typeface="Arial" pitchFamily="34" charset="0"/>
              </a:rPr>
              <a:t>MnAl</a:t>
            </a:r>
            <a:r>
              <a:rPr lang="en-US" altLang="zh-CN" sz="1400" b="1" dirty="0" smtClean="0">
                <a:latin typeface="Arial" pitchFamily="34" charset="0"/>
                <a:ea typeface="+mn-ea"/>
                <a:cs typeface="Arial" pitchFamily="34" charset="0"/>
              </a:rPr>
              <a:t>), </a:t>
            </a:r>
            <a:r>
              <a:rPr lang="en-US" altLang="zh-CN" sz="1400" b="1" dirty="0" err="1" smtClean="0">
                <a:latin typeface="Arial" pitchFamily="34" charset="0"/>
                <a:ea typeface="+mn-ea"/>
                <a:cs typeface="Arial" pitchFamily="34" charset="0"/>
              </a:rPr>
              <a:t>AlNiCo</a:t>
            </a:r>
            <a:r>
              <a:rPr lang="en-US" altLang="zh-CN" sz="1400" b="1" dirty="0" smtClean="0">
                <a:latin typeface="Arial" pitchFamily="34" charset="0"/>
                <a:ea typeface="+mn-ea"/>
                <a:cs typeface="Arial" pitchFamily="34" charset="0"/>
              </a:rPr>
              <a:t>, L10-FeNi/</a:t>
            </a:r>
            <a:r>
              <a:rPr lang="en-US" altLang="zh-CN" sz="1400" b="1" dirty="0" err="1" smtClean="0">
                <a:latin typeface="Arial" pitchFamily="34" charset="0"/>
                <a:ea typeface="+mn-ea"/>
                <a:cs typeface="Arial" pitchFamily="34" charset="0"/>
              </a:rPr>
              <a:t>FeCo</a:t>
            </a:r>
            <a:r>
              <a:rPr lang="en-US" altLang="zh-CN" sz="1400" b="1" dirty="0" smtClean="0">
                <a:latin typeface="Arial" pitchFamily="34" charset="0"/>
                <a:ea typeface="+mn-ea"/>
                <a:cs typeface="Arial" pitchFamily="34" charset="0"/>
              </a:rPr>
              <a:t>, Fe16N2, etc.</a:t>
            </a:r>
          </a:p>
        </p:txBody>
      </p:sp>
      <p:sp>
        <p:nvSpPr>
          <p:cNvPr id="10" name="标题 3">
            <a:extLst>
              <a:ext uri="{FF2B5EF4-FFF2-40B4-BE49-F238E27FC236}">
                <a16:creationId xmlns="" xmlns:a16="http://schemas.microsoft.com/office/drawing/2014/main" id="{9A212C5C-0D94-42CF-B24F-F56340BB4F49}"/>
              </a:ext>
            </a:extLst>
          </p:cNvPr>
          <p:cNvSpPr>
            <a:spLocks noGrp="1"/>
          </p:cNvSpPr>
          <p:nvPr>
            <p:ph type="title"/>
          </p:nvPr>
        </p:nvSpPr>
        <p:spPr>
          <a:xfrm>
            <a:off x="479376" y="165196"/>
            <a:ext cx="10972800" cy="538284"/>
          </a:xfrm>
          <a:prstGeom prst="rect">
            <a:avLst/>
          </a:prstGeom>
        </p:spPr>
        <p:txBody>
          <a:bodyPr/>
          <a:lstStyle/>
          <a:p>
            <a:r>
              <a:rPr lang="en-US" altLang="zh-CN" sz="2000" dirty="0">
                <a:latin typeface="Arial" pitchFamily="34" charset="0"/>
                <a:cs typeface="Arial" pitchFamily="34" charset="0"/>
              </a:rPr>
              <a:t>3. </a:t>
            </a:r>
            <a:r>
              <a:rPr lang="en-US" altLang="zh-CN" sz="2000" dirty="0" smtClean="0">
                <a:latin typeface="Arial" pitchFamily="34" charset="0"/>
                <a:cs typeface="Arial" pitchFamily="34" charset="0"/>
              </a:rPr>
              <a:t>Future development</a:t>
            </a:r>
            <a:endParaRPr lang="zh-CN" altLang="en-US" sz="2000" dirty="0">
              <a:solidFill>
                <a:srgbClr val="FF0000"/>
              </a:solidFill>
              <a:latin typeface="Arial" pitchFamily="34" charset="0"/>
              <a:cs typeface="Arial" pitchFamily="34" charset="0"/>
            </a:endParaRPr>
          </a:p>
        </p:txBody>
      </p:sp>
      <p:sp>
        <p:nvSpPr>
          <p:cNvPr id="11" name="矩形 10">
            <a:extLst>
              <a:ext uri="{FF2B5EF4-FFF2-40B4-BE49-F238E27FC236}">
                <a16:creationId xmlns="" xmlns:a16="http://schemas.microsoft.com/office/drawing/2014/main" id="{56A6284A-4085-49CE-A11E-DBCCDA6396B3}"/>
              </a:ext>
            </a:extLst>
          </p:cNvPr>
          <p:cNvSpPr/>
          <p:nvPr/>
        </p:nvSpPr>
        <p:spPr>
          <a:xfrm>
            <a:off x="263352" y="1916832"/>
            <a:ext cx="9095152" cy="652486"/>
          </a:xfrm>
          <a:prstGeom prst="rect">
            <a:avLst/>
          </a:prstGeom>
        </p:spPr>
        <p:txBody>
          <a:bodyPr wrap="square">
            <a:spAutoFit/>
          </a:bodyPr>
          <a:lstStyle/>
          <a:p>
            <a:pPr marL="285750" indent="-285750">
              <a:lnSpc>
                <a:spcPct val="130000"/>
              </a:lnSpc>
              <a:buFont typeface="Wingdings" panose="05000000000000000000" pitchFamily="2" charset="2"/>
              <a:buChar char="Ø"/>
            </a:pPr>
            <a:r>
              <a:rPr lang="en-US" altLang="zh-CN" sz="1400" dirty="0" err="1" smtClean="0">
                <a:latin typeface="Arial" pitchFamily="34" charset="0"/>
                <a:ea typeface="+mn-ea"/>
                <a:cs typeface="Arial" pitchFamily="34" charset="0"/>
              </a:rPr>
              <a:t>MnAl</a:t>
            </a:r>
            <a:r>
              <a:rPr lang="en-US" altLang="zh-CN" sz="1400" dirty="0" smtClean="0">
                <a:latin typeface="Arial" pitchFamily="34" charset="0"/>
                <a:ea typeface="+mn-ea"/>
                <a:cs typeface="Arial" pitchFamily="34" charset="0"/>
              </a:rPr>
              <a:t>, </a:t>
            </a:r>
            <a:r>
              <a:rPr lang="en-US" altLang="zh-CN" sz="1400" dirty="0" err="1" smtClean="0">
                <a:latin typeface="Arial" pitchFamily="34" charset="0"/>
                <a:ea typeface="+mn-ea"/>
                <a:cs typeface="Arial" pitchFamily="34" charset="0"/>
              </a:rPr>
              <a:t>MnBi</a:t>
            </a:r>
            <a:r>
              <a:rPr lang="en-US" altLang="zh-CN" sz="1400" dirty="0" smtClean="0">
                <a:latin typeface="Arial" pitchFamily="34" charset="0"/>
                <a:ea typeface="+mn-ea"/>
                <a:cs typeface="Arial" pitchFamily="34" charset="0"/>
              </a:rPr>
              <a:t> - room temperature performance range Hci~6.5 </a:t>
            </a:r>
            <a:r>
              <a:rPr lang="en-US" altLang="zh-CN" sz="1400" dirty="0" err="1" smtClean="0">
                <a:latin typeface="Arial" pitchFamily="34" charset="0"/>
                <a:ea typeface="+mn-ea"/>
                <a:cs typeface="Arial" pitchFamily="34" charset="0"/>
              </a:rPr>
              <a:t>kOe</a:t>
            </a:r>
            <a:r>
              <a:rPr lang="en-US" altLang="zh-CN" sz="1400" dirty="0" smtClean="0">
                <a:latin typeface="Arial" pitchFamily="34" charset="0"/>
                <a:ea typeface="+mn-ea"/>
                <a:cs typeface="Arial" pitchFamily="34" charset="0"/>
              </a:rPr>
              <a:t>, (BH) max~8.7 </a:t>
            </a:r>
            <a:r>
              <a:rPr lang="en-US" altLang="zh-CN" sz="1400" dirty="0" err="1" smtClean="0">
                <a:latin typeface="Arial" pitchFamily="34" charset="0"/>
                <a:ea typeface="+mn-ea"/>
                <a:cs typeface="Arial" pitchFamily="34" charset="0"/>
              </a:rPr>
              <a:t>MGOe</a:t>
            </a:r>
            <a:r>
              <a:rPr lang="en-US" altLang="zh-CN" sz="1400" dirty="0" smtClean="0">
                <a:latin typeface="Arial" pitchFamily="34" charset="0"/>
                <a:ea typeface="+mn-ea"/>
                <a:cs typeface="Arial" pitchFamily="34" charset="0"/>
              </a:rPr>
              <a:t>; </a:t>
            </a:r>
            <a:r>
              <a:rPr lang="en-US" altLang="zh-CN" sz="1400" dirty="0" smtClean="0">
                <a:solidFill>
                  <a:srgbClr val="FF0000"/>
                </a:solidFill>
                <a:latin typeface="Arial" pitchFamily="34" charset="0"/>
                <a:ea typeface="+mn-ea"/>
                <a:cs typeface="Arial" pitchFamily="34" charset="0"/>
              </a:rPr>
              <a:t>the preparation conditions are harsh.</a:t>
            </a:r>
          </a:p>
        </p:txBody>
      </p:sp>
      <p:sp>
        <p:nvSpPr>
          <p:cNvPr id="7" name="矩形 6">
            <a:extLst>
              <a:ext uri="{FF2B5EF4-FFF2-40B4-BE49-F238E27FC236}">
                <a16:creationId xmlns="" xmlns:a16="http://schemas.microsoft.com/office/drawing/2014/main" id="{E7F6FE7F-00F9-4DE0-87BE-C9885437E311}"/>
              </a:ext>
            </a:extLst>
          </p:cNvPr>
          <p:cNvSpPr/>
          <p:nvPr/>
        </p:nvSpPr>
        <p:spPr>
          <a:xfrm>
            <a:off x="263352" y="2564904"/>
            <a:ext cx="9361042" cy="652486"/>
          </a:xfrm>
          <a:prstGeom prst="rect">
            <a:avLst/>
          </a:prstGeom>
        </p:spPr>
        <p:txBody>
          <a:bodyPr wrap="square">
            <a:spAutoFit/>
          </a:bodyPr>
          <a:lstStyle/>
          <a:p>
            <a:pPr marL="285750" indent="-285750">
              <a:lnSpc>
                <a:spcPct val="130000"/>
              </a:lnSpc>
              <a:buFont typeface="Wingdings" panose="05000000000000000000" pitchFamily="2" charset="2"/>
              <a:buChar char="Ø"/>
            </a:pPr>
            <a:r>
              <a:rPr lang="en-US" altLang="zh-CN" sz="1400" dirty="0" smtClean="0">
                <a:latin typeface="Arial" pitchFamily="34" charset="0"/>
                <a:cs typeface="Arial" pitchFamily="34" charset="0"/>
              </a:rPr>
              <a:t>L10-FeNi - found in meteorites, with an </a:t>
            </a:r>
            <a:r>
              <a:rPr lang="en-US" altLang="zh-CN" sz="1400" dirty="0" smtClean="0">
                <a:solidFill>
                  <a:srgbClr val="FF0000"/>
                </a:solidFill>
                <a:latin typeface="Arial" pitchFamily="34" charset="0"/>
                <a:cs typeface="Arial" pitchFamily="34" charset="0"/>
              </a:rPr>
              <a:t>estimated</a:t>
            </a:r>
            <a:r>
              <a:rPr lang="en-US" altLang="zh-CN" sz="1400" dirty="0" smtClean="0">
                <a:latin typeface="Arial" pitchFamily="34" charset="0"/>
                <a:cs typeface="Arial" pitchFamily="34" charset="0"/>
              </a:rPr>
              <a:t> maximum (BH)max of </a:t>
            </a:r>
            <a:r>
              <a:rPr lang="en-US" altLang="zh-CN" sz="1400" dirty="0" smtClean="0">
                <a:solidFill>
                  <a:srgbClr val="FF0000"/>
                </a:solidFill>
                <a:latin typeface="Arial" pitchFamily="34" charset="0"/>
                <a:cs typeface="Arial" pitchFamily="34" charset="0"/>
              </a:rPr>
              <a:t>56 </a:t>
            </a:r>
            <a:r>
              <a:rPr lang="en-US" altLang="zh-CN" sz="1400" dirty="0" err="1" smtClean="0">
                <a:solidFill>
                  <a:srgbClr val="FF0000"/>
                </a:solidFill>
                <a:latin typeface="Arial" pitchFamily="34" charset="0"/>
                <a:cs typeface="Arial" pitchFamily="34" charset="0"/>
              </a:rPr>
              <a:t>MGOe</a:t>
            </a:r>
            <a:r>
              <a:rPr lang="en-US" altLang="zh-CN" sz="1400" dirty="0" smtClean="0">
                <a:solidFill>
                  <a:srgbClr val="FF0000"/>
                </a:solidFill>
                <a:latin typeface="Arial" pitchFamily="34" charset="0"/>
                <a:cs typeface="Arial" pitchFamily="34" charset="0"/>
              </a:rPr>
              <a:t> </a:t>
            </a:r>
            <a:r>
              <a:rPr lang="en-US" altLang="zh-CN" sz="1400" dirty="0" smtClean="0">
                <a:latin typeface="Arial" pitchFamily="34" charset="0"/>
                <a:cs typeface="Arial" pitchFamily="34" charset="0"/>
              </a:rPr>
              <a:t>at room temperature; </a:t>
            </a:r>
            <a:r>
              <a:rPr lang="en-US" altLang="zh-CN" sz="1400" dirty="0" smtClean="0">
                <a:solidFill>
                  <a:srgbClr val="FF0000"/>
                </a:solidFill>
                <a:latin typeface="Arial" pitchFamily="34" charset="0"/>
                <a:cs typeface="Arial" pitchFamily="34" charset="0"/>
              </a:rPr>
              <a:t>with difficulty in synthesis</a:t>
            </a:r>
            <a:r>
              <a:rPr lang="en-US" altLang="zh-CN" sz="1400" dirty="0" smtClean="0">
                <a:latin typeface="Arial" pitchFamily="34" charset="0"/>
                <a:cs typeface="Arial" pitchFamily="34" charset="0"/>
              </a:rPr>
              <a:t>.</a:t>
            </a:r>
          </a:p>
        </p:txBody>
      </p:sp>
      <p:sp>
        <p:nvSpPr>
          <p:cNvPr id="8" name="矩形 7">
            <a:extLst>
              <a:ext uri="{FF2B5EF4-FFF2-40B4-BE49-F238E27FC236}">
                <a16:creationId xmlns="" xmlns:a16="http://schemas.microsoft.com/office/drawing/2014/main" id="{9E9A85CD-B993-4DD8-8C13-228FA4BE9E6A}"/>
              </a:ext>
            </a:extLst>
          </p:cNvPr>
          <p:cNvSpPr/>
          <p:nvPr/>
        </p:nvSpPr>
        <p:spPr>
          <a:xfrm>
            <a:off x="551384" y="3212976"/>
            <a:ext cx="8901507" cy="932563"/>
          </a:xfrm>
          <a:prstGeom prst="rect">
            <a:avLst/>
          </a:prstGeom>
        </p:spPr>
        <p:txBody>
          <a:bodyPr wrap="square">
            <a:spAutoFit/>
          </a:bodyPr>
          <a:lstStyle/>
          <a:p>
            <a:pPr lvl="0">
              <a:lnSpc>
                <a:spcPct val="130000"/>
              </a:lnSpc>
            </a:pPr>
            <a:r>
              <a:rPr lang="en-US" altLang="zh-CN" sz="1400" dirty="0" smtClean="0">
                <a:latin typeface="Arial" pitchFamily="34" charset="0"/>
                <a:cs typeface="Arial" pitchFamily="34" charset="0"/>
              </a:rPr>
              <a:t>In 2022, the Cambridge University team synthesized </a:t>
            </a:r>
            <a:r>
              <a:rPr lang="en-US" altLang="zh-CN" sz="1400" dirty="0" err="1" smtClean="0">
                <a:latin typeface="Arial" pitchFamily="34" charset="0"/>
                <a:cs typeface="Arial" pitchFamily="34" charset="0"/>
              </a:rPr>
              <a:t>FeNi</a:t>
            </a:r>
            <a:r>
              <a:rPr lang="en-US" altLang="zh-CN" sz="1400" dirty="0" smtClean="0">
                <a:latin typeface="Arial" pitchFamily="34" charset="0"/>
                <a:cs typeface="Arial" pitchFamily="34" charset="0"/>
              </a:rPr>
              <a:t> alloy for the first time through direct casting with the addition of P element. Unfortunately, no magnetic properties have been reported!</a:t>
            </a:r>
          </a:p>
          <a:p>
            <a:pPr lvl="0">
              <a:lnSpc>
                <a:spcPct val="130000"/>
              </a:lnSpc>
            </a:pPr>
            <a:endParaRPr lang="zh-CN" altLang="en-US" sz="1400" dirty="0">
              <a:latin typeface="Arial" pitchFamily="34" charset="0"/>
              <a:cs typeface="Arial" pitchFamily="34" charset="0"/>
            </a:endParaRPr>
          </a:p>
        </p:txBody>
      </p:sp>
      <p:grpSp>
        <p:nvGrpSpPr>
          <p:cNvPr id="2" name="组合 1">
            <a:extLst>
              <a:ext uri="{FF2B5EF4-FFF2-40B4-BE49-F238E27FC236}">
                <a16:creationId xmlns="" xmlns:a16="http://schemas.microsoft.com/office/drawing/2014/main" id="{67C20F9D-01C3-4812-AADA-765DC8EF8E8E}"/>
              </a:ext>
            </a:extLst>
          </p:cNvPr>
          <p:cNvGrpSpPr/>
          <p:nvPr/>
        </p:nvGrpSpPr>
        <p:grpSpPr>
          <a:xfrm>
            <a:off x="9358502" y="2196995"/>
            <a:ext cx="2711540" cy="2592288"/>
            <a:chOff x="9358502" y="2196995"/>
            <a:chExt cx="2711540" cy="2592288"/>
          </a:xfrm>
        </p:grpSpPr>
        <p:pic>
          <p:nvPicPr>
            <p:cNvPr id="9" name="图片 8">
              <a:extLst>
                <a:ext uri="{FF2B5EF4-FFF2-40B4-BE49-F238E27FC236}">
                  <a16:creationId xmlns="" xmlns:a16="http://schemas.microsoft.com/office/drawing/2014/main" id="{A026152B-7F1F-4AC4-9868-9949224D795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58502" y="2196995"/>
              <a:ext cx="2603135" cy="2592288"/>
            </a:xfrm>
            <a:prstGeom prst="rect">
              <a:avLst/>
            </a:prstGeom>
          </p:spPr>
        </p:pic>
        <p:sp>
          <p:nvSpPr>
            <p:cNvPr id="12" name="矩形 11">
              <a:extLst>
                <a:ext uri="{FF2B5EF4-FFF2-40B4-BE49-F238E27FC236}">
                  <a16:creationId xmlns="" xmlns:a16="http://schemas.microsoft.com/office/drawing/2014/main" id="{22F52C60-9947-42F1-93C7-3CD09F45DD75}"/>
                </a:ext>
              </a:extLst>
            </p:cNvPr>
            <p:cNvSpPr/>
            <p:nvPr/>
          </p:nvSpPr>
          <p:spPr>
            <a:xfrm>
              <a:off x="9450414" y="4395873"/>
              <a:ext cx="2619628" cy="307777"/>
            </a:xfrm>
            <a:prstGeom prst="rect">
              <a:avLst/>
            </a:prstGeom>
          </p:spPr>
          <p:txBody>
            <a:bodyPr wrap="none">
              <a:spAutoFit/>
            </a:bodyPr>
            <a:lstStyle/>
            <a:p>
              <a:r>
                <a:rPr lang="en-US" altLang="zh-CN" sz="1400" b="1" dirty="0" smtClean="0">
                  <a:solidFill>
                    <a:schemeClr val="bg1"/>
                  </a:solidFill>
                  <a:effectLst>
                    <a:outerShdw blurRad="38100" dist="38100" dir="2700000" algn="tl">
                      <a:srgbClr val="000000">
                        <a:alpha val="43137"/>
                      </a:srgbClr>
                    </a:outerShdw>
                  </a:effectLst>
                  <a:latin typeface="Arial" pitchFamily="34" charset="0"/>
                  <a:ea typeface="+mn-ea"/>
                  <a:cs typeface="Arial" pitchFamily="34" charset="0"/>
                </a:rPr>
                <a:t>Photo of </a:t>
              </a:r>
              <a:r>
                <a:rPr lang="en-US" altLang="zh-CN" sz="1400" b="1" dirty="0" err="1" smtClean="0">
                  <a:solidFill>
                    <a:schemeClr val="bg1"/>
                  </a:solidFill>
                  <a:effectLst>
                    <a:outerShdw blurRad="38100" dist="38100" dir="2700000" algn="tl">
                      <a:srgbClr val="000000">
                        <a:alpha val="43137"/>
                      </a:srgbClr>
                    </a:outerShdw>
                  </a:effectLst>
                  <a:latin typeface="Arial" pitchFamily="34" charset="0"/>
                  <a:ea typeface="+mn-ea"/>
                  <a:cs typeface="Arial" pitchFamily="34" charset="0"/>
                </a:rPr>
                <a:t>FeNi</a:t>
              </a:r>
              <a:r>
                <a:rPr lang="en-US" altLang="zh-CN" sz="1400" b="1" dirty="0" smtClean="0">
                  <a:solidFill>
                    <a:schemeClr val="bg1"/>
                  </a:solidFill>
                  <a:effectLst>
                    <a:outerShdw blurRad="38100" dist="38100" dir="2700000" algn="tl">
                      <a:srgbClr val="000000">
                        <a:alpha val="43137"/>
                      </a:srgbClr>
                    </a:outerShdw>
                  </a:effectLst>
                  <a:latin typeface="Arial" pitchFamily="34" charset="0"/>
                  <a:ea typeface="+mn-ea"/>
                  <a:cs typeface="Arial" pitchFamily="34" charset="0"/>
                </a:rPr>
                <a:t> alloy prepared</a:t>
              </a:r>
            </a:p>
          </p:txBody>
        </p:sp>
      </p:grpSp>
      <p:sp>
        <p:nvSpPr>
          <p:cNvPr id="14" name="矩形 13">
            <a:extLst>
              <a:ext uri="{FF2B5EF4-FFF2-40B4-BE49-F238E27FC236}">
                <a16:creationId xmlns="" xmlns:a16="http://schemas.microsoft.com/office/drawing/2014/main" id="{44C10210-7802-4015-975C-1A883F268F5D}"/>
              </a:ext>
            </a:extLst>
          </p:cNvPr>
          <p:cNvSpPr/>
          <p:nvPr/>
        </p:nvSpPr>
        <p:spPr>
          <a:xfrm>
            <a:off x="257001" y="4029812"/>
            <a:ext cx="9068511" cy="932563"/>
          </a:xfrm>
          <a:prstGeom prst="rect">
            <a:avLst/>
          </a:prstGeom>
        </p:spPr>
        <p:txBody>
          <a:bodyPr wrap="square">
            <a:spAutoFit/>
          </a:bodyPr>
          <a:lstStyle/>
          <a:p>
            <a:pPr marL="285750" lvl="0" indent="-285750">
              <a:lnSpc>
                <a:spcPct val="130000"/>
              </a:lnSpc>
              <a:buFont typeface="Wingdings" panose="05000000000000000000" pitchFamily="2" charset="2"/>
              <a:buChar char="Ø"/>
            </a:pPr>
            <a:r>
              <a:rPr lang="en-US" altLang="zh-CN" sz="1400" dirty="0" smtClean="0">
                <a:latin typeface="Arial" pitchFamily="34" charset="0"/>
                <a:cs typeface="Arial" pitchFamily="34" charset="0"/>
              </a:rPr>
              <a:t>Fe16N2 - high saturation magnetization (2.9 T) and high magnetic anisotropy constant (1.8 MJ/m3); </a:t>
            </a:r>
            <a:r>
              <a:rPr lang="en-US" altLang="zh-CN" sz="1400" dirty="0" smtClean="0">
                <a:solidFill>
                  <a:srgbClr val="FF0000"/>
                </a:solidFill>
                <a:latin typeface="Arial" pitchFamily="34" charset="0"/>
                <a:cs typeface="Arial" pitchFamily="34" charset="0"/>
              </a:rPr>
              <a:t>It is difficult to synthesize and prone to phase decomposition</a:t>
            </a:r>
            <a:r>
              <a:rPr lang="en-US" altLang="zh-CN" sz="1400" dirty="0" smtClean="0">
                <a:latin typeface="Arial" pitchFamily="34" charset="0"/>
                <a:cs typeface="Arial" pitchFamily="34" charset="0"/>
              </a:rPr>
              <a:t>.</a:t>
            </a:r>
            <a:endParaRPr lang="zh-CN" altLang="zh-CN" sz="1400" dirty="0" smtClean="0">
              <a:latin typeface="Arial" pitchFamily="34" charset="0"/>
              <a:cs typeface="Arial" pitchFamily="34" charset="0"/>
            </a:endParaRPr>
          </a:p>
          <a:p>
            <a:pPr marL="285750" indent="-285750">
              <a:lnSpc>
                <a:spcPct val="130000"/>
              </a:lnSpc>
              <a:buFont typeface="Wingdings" panose="05000000000000000000" pitchFamily="2" charset="2"/>
              <a:buChar char="Ø"/>
            </a:pPr>
            <a:endParaRPr lang="en-US" altLang="zh-CN" sz="1400" dirty="0">
              <a:latin typeface="Arial" pitchFamily="34" charset="0"/>
              <a:ea typeface="+mn-ea"/>
              <a:cs typeface="Arial" pitchFamily="34" charset="0"/>
            </a:endParaRPr>
          </a:p>
        </p:txBody>
      </p:sp>
      <p:sp>
        <p:nvSpPr>
          <p:cNvPr id="15" name="矩形 14">
            <a:extLst>
              <a:ext uri="{FF2B5EF4-FFF2-40B4-BE49-F238E27FC236}">
                <a16:creationId xmlns="" xmlns:a16="http://schemas.microsoft.com/office/drawing/2014/main" id="{7DD3DF4A-07C9-4B7B-9C0A-9A727D09B234}"/>
              </a:ext>
            </a:extLst>
          </p:cNvPr>
          <p:cNvSpPr/>
          <p:nvPr/>
        </p:nvSpPr>
        <p:spPr>
          <a:xfrm>
            <a:off x="524993" y="4788132"/>
            <a:ext cx="9037261" cy="652486"/>
          </a:xfrm>
          <a:prstGeom prst="rect">
            <a:avLst/>
          </a:prstGeom>
        </p:spPr>
        <p:txBody>
          <a:bodyPr wrap="square">
            <a:spAutoFit/>
          </a:bodyPr>
          <a:lstStyle/>
          <a:p>
            <a:pPr>
              <a:lnSpc>
                <a:spcPct val="130000"/>
              </a:lnSpc>
            </a:pPr>
            <a:r>
              <a:rPr lang="en-US" altLang="zh-CN" sz="1400" dirty="0" smtClean="0">
                <a:latin typeface="Arial" pitchFamily="34" charset="0"/>
                <a:cs typeface="Arial" pitchFamily="34" charset="0"/>
              </a:rPr>
              <a:t>At present, new synthesis methods include ion implantation, stress-strain and low-temperature </a:t>
            </a:r>
            <a:r>
              <a:rPr lang="en-US" altLang="zh-CN" sz="1400" dirty="0" err="1" smtClean="0">
                <a:latin typeface="Arial" pitchFamily="34" charset="0"/>
                <a:cs typeface="Arial" pitchFamily="34" charset="0"/>
              </a:rPr>
              <a:t>nitriding</a:t>
            </a:r>
            <a:r>
              <a:rPr lang="en-US" altLang="zh-CN" sz="1400" dirty="0" smtClean="0">
                <a:latin typeface="Arial" pitchFamily="34" charset="0"/>
                <a:cs typeface="Arial" pitchFamily="34" charset="0"/>
              </a:rPr>
              <a:t>, but the manufacturing of large magnets </a:t>
            </a:r>
            <a:r>
              <a:rPr lang="en-US" altLang="zh-CN" sz="1400" dirty="0" smtClean="0">
                <a:solidFill>
                  <a:srgbClr val="FF0000"/>
                </a:solidFill>
                <a:latin typeface="Arial" pitchFamily="34" charset="0"/>
                <a:cs typeface="Arial" pitchFamily="34" charset="0"/>
              </a:rPr>
              <a:t>is still difficult.</a:t>
            </a:r>
          </a:p>
        </p:txBody>
      </p:sp>
      <p:sp>
        <p:nvSpPr>
          <p:cNvPr id="16" name="文本框 15">
            <a:extLst>
              <a:ext uri="{FF2B5EF4-FFF2-40B4-BE49-F238E27FC236}">
                <a16:creationId xmlns="" xmlns:a16="http://schemas.microsoft.com/office/drawing/2014/main" id="{A878BD55-6920-427F-B981-AB4D7B106FBF}"/>
              </a:ext>
            </a:extLst>
          </p:cNvPr>
          <p:cNvSpPr txBox="1"/>
          <p:nvPr/>
        </p:nvSpPr>
        <p:spPr>
          <a:xfrm>
            <a:off x="1123014" y="5491194"/>
            <a:ext cx="9793088" cy="857259"/>
          </a:xfrm>
          <a:prstGeom prst="rect">
            <a:avLst/>
          </a:prstGeom>
          <a:solidFill>
            <a:srgbClr val="FFFF00"/>
          </a:solidFill>
          <a:ln>
            <a:solidFill>
              <a:schemeClr val="accent1"/>
            </a:solidFill>
          </a:ln>
        </p:spPr>
        <p:txBody>
          <a:bodyPr wrap="square" rtlCol="0" anchor="ctr" anchorCtr="0">
            <a:noAutofit/>
          </a:bodyPr>
          <a:lstStyle/>
          <a:p>
            <a:pPr algn="ctr">
              <a:lnSpc>
                <a:spcPct val="130000"/>
              </a:lnSpc>
            </a:pPr>
            <a:r>
              <a:rPr lang="en-US" altLang="zh-CN" sz="1400" b="1" dirty="0" smtClean="0">
                <a:latin typeface="Arial" pitchFamily="34" charset="0"/>
                <a:ea typeface="微软雅黑" pitchFamily="34" charset="-122"/>
                <a:cs typeface="Arial" pitchFamily="34" charset="0"/>
              </a:rPr>
              <a:t>The industrialization of non rare earth permanent magnets is facing numerous difficulties, and the various advantages of rare earth permanent magnets determine that they are still the primary choice for high-performance </a:t>
            </a:r>
            <a:r>
              <a:rPr lang="en-US" altLang="zh-CN" sz="1400" b="1" dirty="0" smtClean="0">
                <a:solidFill>
                  <a:srgbClr val="FF0000"/>
                </a:solidFill>
                <a:latin typeface="Arial" pitchFamily="34" charset="0"/>
                <a:ea typeface="微软雅黑" pitchFamily="34" charset="-122"/>
                <a:cs typeface="Arial" pitchFamily="34" charset="0"/>
              </a:rPr>
              <a:t>permanent magnet </a:t>
            </a:r>
            <a:r>
              <a:rPr lang="en-US" altLang="zh-CN" sz="1400" b="1" dirty="0" smtClean="0">
                <a:latin typeface="Arial" pitchFamily="34" charset="0"/>
                <a:ea typeface="微软雅黑" pitchFamily="34" charset="-122"/>
                <a:cs typeface="Arial" pitchFamily="34" charset="0"/>
              </a:rPr>
              <a:t>synchronous drive motors!</a:t>
            </a:r>
          </a:p>
        </p:txBody>
      </p:sp>
    </p:spTree>
    <p:extLst>
      <p:ext uri="{BB962C8B-B14F-4D97-AF65-F5344CB8AC3E}">
        <p14:creationId xmlns:p14="http://schemas.microsoft.com/office/powerpoint/2010/main" xmlns="" val="269142441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
            <a:extLst>
              <a:ext uri="{FF2B5EF4-FFF2-40B4-BE49-F238E27FC236}">
                <a16:creationId xmlns="" xmlns:a16="http://schemas.microsoft.com/office/drawing/2014/main" id="{A80D53E3-07DA-416B-A6C5-70C89F958D52}"/>
              </a:ext>
            </a:extLst>
          </p:cNvPr>
          <p:cNvSpPr>
            <a:spLocks noChangeArrowheads="1"/>
          </p:cNvSpPr>
          <p:nvPr/>
        </p:nvSpPr>
        <p:spPr bwMode="auto">
          <a:xfrm>
            <a:off x="4108581" y="3297680"/>
            <a:ext cx="6739947"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square" anchor="ctr">
            <a:spAutoFit/>
          </a:bodyPr>
          <a:lstStyle/>
          <a:p>
            <a:pPr algn="ctr"/>
            <a:endParaRPr lang="en-US" altLang="zh-CN" sz="3200" b="1" dirty="0" smtClean="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endParaRPr>
          </a:p>
          <a:p>
            <a:pPr algn="ctr"/>
            <a:r>
              <a:rPr lang="en-US" altLang="zh-CN" sz="2800" b="1" dirty="0" smtClean="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rPr>
              <a:t>Balanced and cyclic utilization of rare earth resources in Earth-Panda</a:t>
            </a:r>
            <a:endParaRPr lang="en-US" altLang="zh-CN" sz="2800" b="1" kern="0" dirty="0">
              <a:solidFill>
                <a:srgbClr val="0070C0"/>
              </a:solidFill>
              <a:latin typeface="Arial" pitchFamily="34" charset="0"/>
              <a:ea typeface="微软雅黑" panose="020B0503020204020204" pitchFamily="34" charset="-122"/>
              <a:cs typeface="Arial" pitchFamily="34" charset="0"/>
              <a:sym typeface="Arial" panose="020B0604020202020204" pitchFamily="34" charset="0"/>
            </a:endParaRPr>
          </a:p>
        </p:txBody>
      </p:sp>
      <p:sp>
        <p:nvSpPr>
          <p:cNvPr id="26" name="矩形 10">
            <a:extLst>
              <a:ext uri="{FF2B5EF4-FFF2-40B4-BE49-F238E27FC236}">
                <a16:creationId xmlns="" xmlns:a16="http://schemas.microsoft.com/office/drawing/2014/main" id="{3A703763-7D6F-495A-87B0-6DABD1A02224}"/>
              </a:ext>
            </a:extLst>
          </p:cNvPr>
          <p:cNvSpPr>
            <a:spLocks noChangeArrowheads="1"/>
          </p:cNvSpPr>
          <p:nvPr/>
        </p:nvSpPr>
        <p:spPr bwMode="auto">
          <a:xfrm>
            <a:off x="4063399" y="2844225"/>
            <a:ext cx="65422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spcAft>
                <a:spcPts val="600"/>
              </a:spcAft>
            </a:pPr>
            <a:r>
              <a:rPr lang="en-US" altLang="zh-CN" b="1" dirty="0" smtClean="0">
                <a:solidFill>
                  <a:srgbClr val="0070C0"/>
                </a:solidFill>
                <a:latin typeface="Arial" pitchFamily="34" charset="0"/>
                <a:ea typeface="微软雅黑" pitchFamily="34" charset="-122"/>
                <a:cs typeface="Arial" pitchFamily="34" charset="0"/>
              </a:rPr>
              <a:t>Balanced and cyclic utilization technology of rare earth resources in rare earth permanent magnet industry</a:t>
            </a:r>
          </a:p>
        </p:txBody>
      </p:sp>
      <p:sp>
        <p:nvSpPr>
          <p:cNvPr id="45" name="直接连接符 11">
            <a:extLst>
              <a:ext uri="{FF2B5EF4-FFF2-40B4-BE49-F238E27FC236}">
                <a16:creationId xmlns="" xmlns:a16="http://schemas.microsoft.com/office/drawing/2014/main" id="{1F340533-F04F-418C-8930-874F845CD6DA}"/>
              </a:ext>
            </a:extLst>
          </p:cNvPr>
          <p:cNvSpPr>
            <a:spLocks noChangeShapeType="1"/>
          </p:cNvSpPr>
          <p:nvPr/>
        </p:nvSpPr>
        <p:spPr bwMode="auto">
          <a:xfrm>
            <a:off x="4108581" y="3454481"/>
            <a:ext cx="6451915" cy="0"/>
          </a:xfrm>
          <a:prstGeom prst="line">
            <a:avLst/>
          </a:prstGeom>
          <a:noFill/>
          <a:ln w="6350" cap="flat" cmpd="sng">
            <a:solidFill>
              <a:srgbClr val="0070C0"/>
            </a:solidFill>
            <a:bevel/>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2" b="0" i="0" u="none" strike="noStrike" kern="0" cap="none" spc="0" normalizeH="0" baseline="0" noProof="0">
              <a:ln>
                <a:noFill/>
              </a:ln>
              <a:solidFill>
                <a:srgbClr val="0070C0"/>
              </a:solidFill>
              <a:effectLst/>
              <a:uLnTx/>
              <a:uFillTx/>
              <a:latin typeface="Arial" pitchFamily="34" charset="0"/>
              <a:ea typeface="宋体" panose="02010600030101010101" pitchFamily="2" charset="-122"/>
              <a:cs typeface="Arial" pitchFamily="34" charset="0"/>
            </a:endParaRPr>
          </a:p>
        </p:txBody>
      </p:sp>
      <p:sp>
        <p:nvSpPr>
          <p:cNvPr id="46" name="Text Box 3">
            <a:extLst>
              <a:ext uri="{FF2B5EF4-FFF2-40B4-BE49-F238E27FC236}">
                <a16:creationId xmlns="" xmlns:a16="http://schemas.microsoft.com/office/drawing/2014/main" id="{A3FF381A-9916-4F29-A18C-1AE5BD814FAA}"/>
              </a:ext>
            </a:extLst>
          </p:cNvPr>
          <p:cNvSpPr>
            <a:spLocks noChangeArrowheads="1"/>
          </p:cNvSpPr>
          <p:nvPr/>
        </p:nvSpPr>
        <p:spPr bwMode="auto">
          <a:xfrm>
            <a:off x="2347865" y="1628800"/>
            <a:ext cx="1888659" cy="377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none" anchor="ctr">
            <a:spAutoFit/>
          </a:bodyPr>
          <a:lstStyle/>
          <a:p>
            <a:r>
              <a:rPr lang="en-US" sz="23900"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rPr>
              <a:t>4</a:t>
            </a:r>
            <a:endParaRPr lang="zh-CN" altLang="en-US" sz="23900" b="1" dirty="0">
              <a:solidFill>
                <a:srgbClr val="0070C0"/>
              </a:solidFill>
              <a:latin typeface="Arial" pitchFamily="34" charset="0"/>
              <a:ea typeface="微软雅黑" panose="020B0503020204020204" pitchFamily="34" charset="-122"/>
              <a:cs typeface="Arial" pitchFamily="34" charset="0"/>
              <a:sym typeface="微软雅黑" panose="020B0503020204020204" pitchFamily="34" charset="-122"/>
            </a:endParaRPr>
          </a:p>
        </p:txBody>
      </p:sp>
    </p:spTree>
    <p:extLst>
      <p:ext uri="{BB962C8B-B14F-4D97-AF65-F5344CB8AC3E}">
        <p14:creationId xmlns:p14="http://schemas.microsoft.com/office/powerpoint/2010/main" xmlns="" val="28810975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 xmlns:a16="http://schemas.microsoft.com/office/drawing/2014/main" id="{17D6DCA4-B9D8-4CC5-A0CD-610373A85E80}"/>
              </a:ext>
            </a:extLst>
          </p:cNvPr>
          <p:cNvSpPr txBox="1"/>
          <p:nvPr/>
        </p:nvSpPr>
        <p:spPr>
          <a:xfrm>
            <a:off x="479376" y="908720"/>
            <a:ext cx="11058867" cy="461665"/>
          </a:xfrm>
          <a:prstGeom prst="rect">
            <a:avLst/>
          </a:prstGeom>
        </p:spPr>
        <p:txBody>
          <a:bodyPr wrap="square">
            <a:spAutoFit/>
          </a:bodyPr>
          <a:lstStyle>
            <a:defPPr>
              <a:defRPr lang="zh-CN"/>
            </a:defPPr>
            <a:lvl1pPr marL="285750" indent="-285750">
              <a:buClr>
                <a:srgbClr val="0070C0"/>
              </a:buClr>
              <a:buFont typeface="Wingdings" panose="05000000000000000000" pitchFamily="2" charset="2"/>
              <a:buChar char="l"/>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342882" lvl="1" indent="-342882" algn="just" defTabSz="914354" eaLnBrk="0" hangingPunct="0">
              <a:lnSpc>
                <a:spcPct val="150000"/>
              </a:lnSpc>
              <a:spcBef>
                <a:spcPts val="600"/>
              </a:spcBef>
              <a:buClr>
                <a:srgbClr val="0070C0"/>
              </a:buClr>
              <a:buSzPct val="100000"/>
              <a:buBlip>
                <a:blip r:embed="rId2"/>
              </a:buBlip>
              <a:defRPr/>
            </a:pPr>
            <a:r>
              <a:rPr lang="en-US" altLang="zh-CN" sz="1600" b="1" dirty="0" smtClean="0">
                <a:solidFill>
                  <a:srgbClr val="FF0000"/>
                </a:solidFill>
                <a:latin typeface="Arial" pitchFamily="34" charset="0"/>
                <a:ea typeface="微软雅黑" panose="020B0503020204020204" pitchFamily="34" charset="-122"/>
                <a:cs typeface="Arial" pitchFamily="34" charset="0"/>
              </a:rPr>
              <a:t>(1) </a:t>
            </a:r>
            <a:r>
              <a:rPr lang="en-US" altLang="zh-CN" sz="1600" dirty="0" smtClean="0">
                <a:solidFill>
                  <a:srgbClr val="FF0000"/>
                </a:solidFill>
                <a:latin typeface="Arial" pitchFamily="34" charset="0"/>
                <a:cs typeface="Arial" pitchFamily="34" charset="0"/>
              </a:rPr>
              <a:t>Earth-Panda Advanced Magnetic Material Co., Ltd.</a:t>
            </a:r>
            <a:endParaRPr lang="en-US" altLang="zh-CN" sz="1600" b="1" dirty="0">
              <a:solidFill>
                <a:srgbClr val="FF0000"/>
              </a:solidFill>
              <a:latin typeface="Arial" pitchFamily="34" charset="0"/>
              <a:ea typeface="微软雅黑" panose="020B0503020204020204" pitchFamily="34" charset="-122"/>
              <a:cs typeface="Arial" pitchFamily="34" charset="0"/>
            </a:endParaRPr>
          </a:p>
        </p:txBody>
      </p:sp>
      <p:pic>
        <p:nvPicPr>
          <p:cNvPr id="4" name="图片 3">
            <a:extLst>
              <a:ext uri="{FF2B5EF4-FFF2-40B4-BE49-F238E27FC236}">
                <a16:creationId xmlns="" xmlns:a16="http://schemas.microsoft.com/office/drawing/2014/main" id="{EC466CE6-F5E1-7F52-D372-919B14E699F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96000" y="1901631"/>
            <a:ext cx="1222445" cy="1222445"/>
          </a:xfrm>
          <a:prstGeom prst="rect">
            <a:avLst/>
          </a:prstGeom>
        </p:spPr>
      </p:pic>
      <p:sp>
        <p:nvSpPr>
          <p:cNvPr id="13" name="矩形 12">
            <a:extLst>
              <a:ext uri="{FF2B5EF4-FFF2-40B4-BE49-F238E27FC236}">
                <a16:creationId xmlns="" xmlns:a16="http://schemas.microsoft.com/office/drawing/2014/main" id="{0DD38067-9364-89DF-D9FB-80FC6472972F}"/>
              </a:ext>
            </a:extLst>
          </p:cNvPr>
          <p:cNvSpPr/>
          <p:nvPr/>
        </p:nvSpPr>
        <p:spPr>
          <a:xfrm>
            <a:off x="839416" y="1340768"/>
            <a:ext cx="6264696" cy="3256276"/>
          </a:xfrm>
          <a:prstGeom prst="rect">
            <a:avLst/>
          </a:prstGeom>
        </p:spPr>
        <p:txBody>
          <a:bodyPr wrap="square">
            <a:spAutoFit/>
          </a:bodyPr>
          <a:lstStyle/>
          <a:p>
            <a:pPr marL="285750" indent="-285750">
              <a:lnSpc>
                <a:spcPct val="130000"/>
              </a:lnSpc>
              <a:buClr>
                <a:srgbClr val="FF3300"/>
              </a:buClr>
              <a:buFont typeface="Wingdings" pitchFamily="2" charset="2"/>
              <a:buChar char="l"/>
            </a:pPr>
            <a:r>
              <a:rPr lang="en-US" altLang="zh-CN" sz="1400" b="1" dirty="0" smtClean="0">
                <a:latin typeface="Arial" pitchFamily="34" charset="0"/>
                <a:cs typeface="Arial" pitchFamily="34" charset="0"/>
              </a:rPr>
              <a:t>The company was established in 2003 and was listed on the STAR Market in 2020 </a:t>
            </a:r>
            <a:r>
              <a:rPr lang="en-US" altLang="zh-CN" sz="1400" dirty="0" smtClean="0">
                <a:latin typeface="Arial" pitchFamily="34" charset="0"/>
                <a:cs typeface="Arial" pitchFamily="34" charset="0"/>
              </a:rPr>
              <a:t>(securities code "688077"). </a:t>
            </a:r>
            <a:endParaRPr lang="en-US" altLang="zh-CN" sz="1400" kern="0" dirty="0">
              <a:latin typeface="Arial" pitchFamily="34" charset="0"/>
              <a:ea typeface="微软雅黑" pitchFamily="34" charset="-122"/>
              <a:cs typeface="Arial" pitchFamily="34" charset="0"/>
            </a:endParaRPr>
          </a:p>
          <a:p>
            <a:pPr marL="285750" indent="-285750">
              <a:lnSpc>
                <a:spcPct val="150000"/>
              </a:lnSpc>
              <a:buClr>
                <a:srgbClr val="FF3300"/>
              </a:buClr>
              <a:buFont typeface="Wingdings" pitchFamily="2" charset="2"/>
              <a:buChar char="l"/>
            </a:pPr>
            <a:r>
              <a:rPr lang="en-US" altLang="zh-CN" sz="1400" b="1" kern="0" dirty="0" smtClean="0">
                <a:solidFill>
                  <a:srgbClr val="FF3300"/>
                </a:solidFill>
                <a:latin typeface="Arial" pitchFamily="34" charset="0"/>
                <a:ea typeface="微软雅黑" pitchFamily="34" charset="-122"/>
                <a:cs typeface="Arial" pitchFamily="34" charset="0"/>
              </a:rPr>
              <a:t>It has four production bases and four national R&amp;D platforms.</a:t>
            </a:r>
            <a:endParaRPr lang="en-US" altLang="zh-CN" sz="1400" b="1" kern="0" dirty="0">
              <a:solidFill>
                <a:srgbClr val="FF3300"/>
              </a:solidFill>
              <a:latin typeface="Arial" pitchFamily="34" charset="0"/>
              <a:ea typeface="微软雅黑" pitchFamily="34" charset="-122"/>
              <a:cs typeface="Arial" pitchFamily="34" charset="0"/>
            </a:endParaRPr>
          </a:p>
          <a:p>
            <a:pPr marL="285750" indent="-285750">
              <a:lnSpc>
                <a:spcPct val="130000"/>
              </a:lnSpc>
              <a:buClr>
                <a:srgbClr val="FF3300"/>
              </a:buClr>
              <a:buFont typeface="Wingdings" pitchFamily="2" charset="2"/>
              <a:buChar char="l"/>
            </a:pPr>
            <a:r>
              <a:rPr lang="en-US" altLang="zh-CN" sz="1400" dirty="0" smtClean="0">
                <a:latin typeface="Arial" pitchFamily="34" charset="0"/>
                <a:cs typeface="Arial" pitchFamily="34" charset="0"/>
              </a:rPr>
              <a:t>It focuses on the R&amp;D, production, and operation of rare earth permanent magnet materials.</a:t>
            </a:r>
            <a:endParaRPr lang="en-US" altLang="zh-CN" sz="1400" kern="0" dirty="0">
              <a:latin typeface="Arial" pitchFamily="34" charset="0"/>
              <a:ea typeface="微软雅黑" pitchFamily="34" charset="-122"/>
              <a:cs typeface="Arial" pitchFamily="34" charset="0"/>
            </a:endParaRPr>
          </a:p>
          <a:p>
            <a:pPr marL="285750" indent="-285750">
              <a:lnSpc>
                <a:spcPct val="130000"/>
              </a:lnSpc>
              <a:buClr>
                <a:srgbClr val="FF3300"/>
              </a:buClr>
              <a:buFont typeface="Wingdings" pitchFamily="2" charset="2"/>
              <a:buChar char="l"/>
            </a:pPr>
            <a:r>
              <a:rPr lang="en-US" altLang="zh-CN" sz="1400" dirty="0" smtClean="0">
                <a:latin typeface="Arial" pitchFamily="34" charset="0"/>
                <a:cs typeface="Arial" pitchFamily="34" charset="0"/>
              </a:rPr>
              <a:t>It is a national high-tech enterprise.</a:t>
            </a:r>
            <a:endParaRPr lang="en-US" altLang="zh-CN" sz="1400" kern="0" dirty="0">
              <a:latin typeface="Arial" pitchFamily="34" charset="0"/>
              <a:ea typeface="微软雅黑" pitchFamily="34" charset="-122"/>
              <a:cs typeface="Arial" pitchFamily="34" charset="0"/>
            </a:endParaRPr>
          </a:p>
          <a:p>
            <a:pPr marL="285750" lvl="0" indent="-285750">
              <a:lnSpc>
                <a:spcPct val="130000"/>
              </a:lnSpc>
              <a:buClr>
                <a:srgbClr val="FF3300"/>
              </a:buClr>
              <a:buFont typeface="Wingdings" pitchFamily="2" charset="2"/>
              <a:buChar char="l"/>
            </a:pPr>
            <a:r>
              <a:rPr lang="en-US" altLang="zh-CN" sz="1400" dirty="0" smtClean="0">
                <a:latin typeface="Arial" pitchFamily="34" charset="0"/>
                <a:cs typeface="Arial" pitchFamily="34" charset="0"/>
              </a:rPr>
              <a:t>It is a national innovative pilot enterprise.</a:t>
            </a:r>
            <a:endParaRPr lang="en-US" altLang="zh-CN" sz="1400" kern="0" dirty="0">
              <a:latin typeface="Arial" pitchFamily="34" charset="0"/>
              <a:ea typeface="微软雅黑" pitchFamily="34" charset="-122"/>
              <a:cs typeface="Arial" pitchFamily="34" charset="0"/>
            </a:endParaRPr>
          </a:p>
          <a:p>
            <a:pPr marL="285750" indent="-285750">
              <a:lnSpc>
                <a:spcPct val="130000"/>
              </a:lnSpc>
              <a:buClr>
                <a:srgbClr val="FF3300"/>
              </a:buClr>
              <a:buFont typeface="Wingdings" pitchFamily="2" charset="2"/>
              <a:buChar char="l"/>
            </a:pPr>
            <a:r>
              <a:rPr lang="en-US" altLang="zh-CN" sz="1400" kern="0" dirty="0" smtClean="0">
                <a:latin typeface="Arial" pitchFamily="34" charset="0"/>
                <a:ea typeface="微软雅黑" pitchFamily="34" charset="-122"/>
                <a:cs typeface="Arial" pitchFamily="34" charset="0"/>
              </a:rPr>
              <a:t>It </a:t>
            </a:r>
            <a:r>
              <a:rPr lang="en-US" altLang="zh-CN" sz="1400" dirty="0" smtClean="0">
                <a:latin typeface="Arial" pitchFamily="34" charset="0"/>
                <a:cs typeface="Arial" pitchFamily="34" charset="0"/>
              </a:rPr>
              <a:t>owns a well-known Chinese trademark.</a:t>
            </a:r>
            <a:endParaRPr lang="en-US" altLang="zh-CN" sz="1400" kern="0" dirty="0">
              <a:latin typeface="Arial" pitchFamily="34" charset="0"/>
              <a:ea typeface="微软雅黑" pitchFamily="34" charset="-122"/>
              <a:cs typeface="Arial" pitchFamily="34" charset="0"/>
            </a:endParaRPr>
          </a:p>
          <a:p>
            <a:pPr marL="285750" lvl="0" indent="-285750">
              <a:lnSpc>
                <a:spcPct val="130000"/>
              </a:lnSpc>
              <a:buClr>
                <a:srgbClr val="FF3300"/>
              </a:buClr>
              <a:buFont typeface="Wingdings" pitchFamily="2" charset="2"/>
              <a:buChar char="l"/>
            </a:pPr>
            <a:r>
              <a:rPr lang="en-US" altLang="zh-CN" sz="1400" dirty="0" smtClean="0">
                <a:latin typeface="Arial" pitchFamily="34" charset="0"/>
                <a:cs typeface="Arial" pitchFamily="34" charset="0"/>
              </a:rPr>
              <a:t>It has passed ISO 9001, ISO 14001, IATF 16949, ISO50001, ISO17025, and TISAX system certifications.</a:t>
            </a:r>
            <a:endParaRPr lang="zh-CN" altLang="zh-CN" sz="1400" dirty="0" smtClean="0">
              <a:latin typeface="Arial" pitchFamily="34" charset="0"/>
              <a:cs typeface="Arial" pitchFamily="34" charset="0"/>
            </a:endParaRPr>
          </a:p>
          <a:p>
            <a:pPr marL="285750" indent="-285750">
              <a:lnSpc>
                <a:spcPct val="130000"/>
              </a:lnSpc>
              <a:buClr>
                <a:srgbClr val="FF3300"/>
              </a:buClr>
              <a:buFont typeface="Wingdings" pitchFamily="2" charset="2"/>
              <a:buChar char="l"/>
            </a:pPr>
            <a:endParaRPr lang="en-US" altLang="zh-CN" sz="1600" kern="0" dirty="0">
              <a:latin typeface="Arial" pitchFamily="34" charset="0"/>
              <a:ea typeface="微软雅黑" pitchFamily="34" charset="-122"/>
              <a:cs typeface="Arial" pitchFamily="34" charset="0"/>
            </a:endParaRPr>
          </a:p>
        </p:txBody>
      </p:sp>
      <p:sp>
        <p:nvSpPr>
          <p:cNvPr id="15" name="标题 3">
            <a:extLst>
              <a:ext uri="{FF2B5EF4-FFF2-40B4-BE49-F238E27FC236}">
                <a16:creationId xmlns="" xmlns:a16="http://schemas.microsoft.com/office/drawing/2014/main" id="{149A9DE9-F0FB-29E9-9A66-3F4C7A8F2A64}"/>
              </a:ext>
            </a:extLst>
          </p:cNvPr>
          <p:cNvSpPr>
            <a:spLocks noGrp="1"/>
          </p:cNvSpPr>
          <p:nvPr>
            <p:ph type="title"/>
          </p:nvPr>
        </p:nvSpPr>
        <p:spPr>
          <a:xfrm>
            <a:off x="627123" y="150817"/>
            <a:ext cx="10972800" cy="660420"/>
          </a:xfrm>
          <a:prstGeom prst="rect">
            <a:avLst/>
          </a:prstGeom>
        </p:spPr>
        <p:txBody>
          <a:bodyPr/>
          <a:lstStyle/>
          <a:p>
            <a:r>
              <a:rPr lang="en-US" altLang="zh-CN" sz="2000" dirty="0">
                <a:latin typeface="Arial" pitchFamily="34" charset="0"/>
                <a:cs typeface="Arial" pitchFamily="34" charset="0"/>
              </a:rPr>
              <a:t>4. </a:t>
            </a:r>
            <a:r>
              <a:rPr lang="en-US" altLang="zh-CN" sz="2000" dirty="0" smtClean="0">
                <a:latin typeface="Arial" pitchFamily="34" charset="0"/>
                <a:cs typeface="Arial" pitchFamily="34" charset="0"/>
              </a:rPr>
              <a:t>Balanced and cyclic utilization of rare earth resources in Earth-Panda</a:t>
            </a:r>
            <a:r>
              <a:rPr lang="zh-CN" altLang="zh-CN" sz="2800" dirty="0" smtClean="0">
                <a:latin typeface="Arial" pitchFamily="34" charset="0"/>
                <a:cs typeface="Arial" pitchFamily="34" charset="0"/>
              </a:rPr>
              <a:t/>
            </a:r>
            <a:br>
              <a:rPr lang="zh-CN" altLang="zh-CN" sz="2800" dirty="0" smtClean="0">
                <a:latin typeface="Arial" pitchFamily="34" charset="0"/>
                <a:cs typeface="Arial" pitchFamily="34" charset="0"/>
              </a:rPr>
            </a:br>
            <a:endParaRPr lang="zh-CN" altLang="en-US" sz="2800" dirty="0">
              <a:latin typeface="Arial" pitchFamily="34" charset="0"/>
              <a:cs typeface="Arial" pitchFamily="34" charset="0"/>
            </a:endParaRPr>
          </a:p>
        </p:txBody>
      </p:sp>
      <p:pic>
        <p:nvPicPr>
          <p:cNvPr id="24" name="图片 23">
            <a:extLst>
              <a:ext uri="{FF2B5EF4-FFF2-40B4-BE49-F238E27FC236}">
                <a16:creationId xmlns="" xmlns:a16="http://schemas.microsoft.com/office/drawing/2014/main" id="{ADFAAA1D-4FF8-D97B-97FB-895CABE8F54A}"/>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4142" r="11731"/>
          <a:stretch/>
        </p:blipFill>
        <p:spPr>
          <a:xfrm>
            <a:off x="810251" y="4191815"/>
            <a:ext cx="2443416" cy="1728000"/>
          </a:xfrm>
          <a:prstGeom prst="rect">
            <a:avLst/>
          </a:prstGeom>
        </p:spPr>
      </p:pic>
      <p:pic>
        <p:nvPicPr>
          <p:cNvPr id="29" name="图片 28">
            <a:extLst>
              <a:ext uri="{FF2B5EF4-FFF2-40B4-BE49-F238E27FC236}">
                <a16:creationId xmlns="" xmlns:a16="http://schemas.microsoft.com/office/drawing/2014/main" id="{86D8882C-17B2-1176-EC9A-D6F3E5ACE370}"/>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15282" t="-73" r="9550" b="20283"/>
          <a:stretch/>
        </p:blipFill>
        <p:spPr>
          <a:xfrm>
            <a:off x="6274857" y="4191815"/>
            <a:ext cx="2396774" cy="1728000"/>
          </a:xfrm>
          <a:prstGeom prst="rect">
            <a:avLst/>
          </a:prstGeom>
        </p:spPr>
      </p:pic>
      <p:pic>
        <p:nvPicPr>
          <p:cNvPr id="30" name="图片 29">
            <a:extLst>
              <a:ext uri="{FF2B5EF4-FFF2-40B4-BE49-F238E27FC236}">
                <a16:creationId xmlns="" xmlns:a16="http://schemas.microsoft.com/office/drawing/2014/main" id="{0199B93D-F375-12ED-2F7B-18AB5D51D626}"/>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4783" t="-18" r="5972" b="11332"/>
          <a:stretch/>
        </p:blipFill>
        <p:spPr>
          <a:xfrm>
            <a:off x="3550258" y="4191815"/>
            <a:ext cx="2420544" cy="1728000"/>
          </a:xfrm>
          <a:prstGeom prst="rect">
            <a:avLst/>
          </a:prstGeom>
        </p:spPr>
      </p:pic>
      <p:pic>
        <p:nvPicPr>
          <p:cNvPr id="31" name="图片 30">
            <a:extLst>
              <a:ext uri="{FF2B5EF4-FFF2-40B4-BE49-F238E27FC236}">
                <a16:creationId xmlns="" xmlns:a16="http://schemas.microsoft.com/office/drawing/2014/main" id="{0188FD41-C5CF-9D23-E79A-C1814700978F}"/>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colorTemperature colorTemp="5300"/>
                    </a14:imgEffect>
                  </a14:imgLayer>
                </a14:imgProps>
              </a:ext>
              <a:ext uri="{28A0092B-C50C-407E-A947-70E740481C1C}">
                <a14:useLocalDpi xmlns:a14="http://schemas.microsoft.com/office/drawing/2010/main" xmlns="" val="0"/>
              </a:ext>
            </a:extLst>
          </a:blip>
          <a:srcRect t="4968"/>
          <a:stretch/>
        </p:blipFill>
        <p:spPr>
          <a:xfrm>
            <a:off x="8975686" y="4191815"/>
            <a:ext cx="2424439" cy="1728000"/>
          </a:xfrm>
          <a:prstGeom prst="rect">
            <a:avLst/>
          </a:prstGeom>
        </p:spPr>
      </p:pic>
      <p:sp>
        <p:nvSpPr>
          <p:cNvPr id="32" name="文本框 31">
            <a:extLst>
              <a:ext uri="{FF2B5EF4-FFF2-40B4-BE49-F238E27FC236}">
                <a16:creationId xmlns="" xmlns:a16="http://schemas.microsoft.com/office/drawing/2014/main" id="{B28C8483-0DD7-EFB9-4F65-27BE61BD6251}"/>
              </a:ext>
            </a:extLst>
          </p:cNvPr>
          <p:cNvSpPr txBox="1"/>
          <p:nvPr/>
        </p:nvSpPr>
        <p:spPr>
          <a:xfrm>
            <a:off x="1574759" y="5923719"/>
            <a:ext cx="914400" cy="360248"/>
          </a:xfrm>
          <a:prstGeom prst="rect">
            <a:avLst/>
          </a:prstGeom>
          <a:noFill/>
        </p:spPr>
        <p:txBody>
          <a:bodyPr wrap="none" rtlCol="0">
            <a:noAutofit/>
          </a:bodyPr>
          <a:lstStyle/>
          <a:p>
            <a:pPr algn="ctr"/>
            <a:r>
              <a:rPr lang="en-US" altLang="zh-CN" sz="1600" b="1" i="0" dirty="0" err="1" smtClean="0">
                <a:solidFill>
                  <a:srgbClr val="262626"/>
                </a:solidFill>
                <a:effectLst/>
                <a:latin typeface="Arial" pitchFamily="34" charset="0"/>
                <a:ea typeface="黑体" panose="02010609060101010101" pitchFamily="49" charset="-122"/>
                <a:cs typeface="Arial" pitchFamily="34" charset="0"/>
              </a:rPr>
              <a:t>Lujiang</a:t>
            </a:r>
            <a:r>
              <a:rPr lang="en-US" altLang="zh-CN" sz="1600" b="1" i="0" dirty="0" smtClean="0">
                <a:solidFill>
                  <a:srgbClr val="262626"/>
                </a:solidFill>
                <a:effectLst/>
                <a:latin typeface="Arial" pitchFamily="34" charset="0"/>
                <a:ea typeface="黑体" panose="02010609060101010101" pitchFamily="49" charset="-122"/>
                <a:cs typeface="Arial" pitchFamily="34" charset="0"/>
              </a:rPr>
              <a:t> in Anhui</a:t>
            </a:r>
            <a:endParaRPr lang="zh-CN" altLang="en-US" sz="1600" b="1" i="0" dirty="0">
              <a:solidFill>
                <a:srgbClr val="262626"/>
              </a:solidFill>
              <a:effectLst/>
              <a:latin typeface="Arial" pitchFamily="34" charset="0"/>
              <a:ea typeface="黑体" panose="02010609060101010101" pitchFamily="49" charset="-122"/>
              <a:cs typeface="Arial" pitchFamily="34" charset="0"/>
            </a:endParaRPr>
          </a:p>
        </p:txBody>
      </p:sp>
      <p:sp>
        <p:nvSpPr>
          <p:cNvPr id="33" name="文本框 32">
            <a:extLst>
              <a:ext uri="{FF2B5EF4-FFF2-40B4-BE49-F238E27FC236}">
                <a16:creationId xmlns="" xmlns:a16="http://schemas.microsoft.com/office/drawing/2014/main" id="{4FC858D0-6651-37F3-9A04-7D40A638A644}"/>
              </a:ext>
            </a:extLst>
          </p:cNvPr>
          <p:cNvSpPr txBox="1"/>
          <p:nvPr/>
        </p:nvSpPr>
        <p:spPr>
          <a:xfrm>
            <a:off x="4308042" y="5923719"/>
            <a:ext cx="914400" cy="360248"/>
          </a:xfrm>
          <a:prstGeom prst="rect">
            <a:avLst/>
          </a:prstGeom>
          <a:noFill/>
        </p:spPr>
        <p:txBody>
          <a:bodyPr wrap="none" rtlCol="0">
            <a:noAutofit/>
          </a:bodyPr>
          <a:lstStyle/>
          <a:p>
            <a:pPr algn="ctr"/>
            <a:r>
              <a:rPr lang="en-US" altLang="zh-CN" sz="1600" b="1" i="0" dirty="0" smtClean="0">
                <a:solidFill>
                  <a:srgbClr val="262626"/>
                </a:solidFill>
                <a:effectLst/>
                <a:latin typeface="Arial" pitchFamily="34" charset="0"/>
                <a:ea typeface="黑体" panose="02010609060101010101" pitchFamily="49" charset="-122"/>
                <a:cs typeface="Arial" pitchFamily="34" charset="0"/>
              </a:rPr>
              <a:t>Baotou in Inner Mongolia</a:t>
            </a:r>
            <a:endParaRPr lang="zh-CN" altLang="en-US" sz="1600" b="1" i="0" dirty="0">
              <a:solidFill>
                <a:srgbClr val="262626"/>
              </a:solidFill>
              <a:effectLst/>
              <a:latin typeface="Arial" pitchFamily="34" charset="0"/>
              <a:ea typeface="黑体" panose="02010609060101010101" pitchFamily="49" charset="-122"/>
              <a:cs typeface="Arial" pitchFamily="34" charset="0"/>
            </a:endParaRPr>
          </a:p>
        </p:txBody>
      </p:sp>
      <p:sp>
        <p:nvSpPr>
          <p:cNvPr id="34" name="文本框 33">
            <a:extLst>
              <a:ext uri="{FF2B5EF4-FFF2-40B4-BE49-F238E27FC236}">
                <a16:creationId xmlns="" xmlns:a16="http://schemas.microsoft.com/office/drawing/2014/main" id="{4AECA068-641D-2FA5-17DD-897FB3A7083E}"/>
              </a:ext>
            </a:extLst>
          </p:cNvPr>
          <p:cNvSpPr txBox="1"/>
          <p:nvPr/>
        </p:nvSpPr>
        <p:spPr>
          <a:xfrm>
            <a:off x="7016044" y="5923719"/>
            <a:ext cx="914400" cy="360248"/>
          </a:xfrm>
          <a:prstGeom prst="rect">
            <a:avLst/>
          </a:prstGeom>
          <a:noFill/>
        </p:spPr>
        <p:txBody>
          <a:bodyPr wrap="none" rtlCol="0">
            <a:noAutofit/>
          </a:bodyPr>
          <a:lstStyle/>
          <a:p>
            <a:pPr algn="ctr"/>
            <a:r>
              <a:rPr lang="en-US" altLang="zh-CN" sz="1600" b="1" dirty="0" err="1" smtClean="0">
                <a:solidFill>
                  <a:srgbClr val="262626"/>
                </a:solidFill>
                <a:latin typeface="Arial" pitchFamily="34" charset="0"/>
                <a:ea typeface="黑体" panose="02010609060101010101" pitchFamily="49" charset="-122"/>
                <a:cs typeface="Arial" pitchFamily="34" charset="0"/>
              </a:rPr>
              <a:t>Ningguo</a:t>
            </a:r>
            <a:r>
              <a:rPr lang="en-US" altLang="zh-CN" sz="1600" b="1" dirty="0" smtClean="0">
                <a:solidFill>
                  <a:srgbClr val="262626"/>
                </a:solidFill>
                <a:latin typeface="Arial" pitchFamily="34" charset="0"/>
                <a:ea typeface="黑体" panose="02010609060101010101" pitchFamily="49" charset="-122"/>
                <a:cs typeface="Arial" pitchFamily="34" charset="0"/>
              </a:rPr>
              <a:t> in Anhui</a:t>
            </a:r>
            <a:endParaRPr lang="zh-CN" altLang="en-US" sz="1600" b="1" i="0" dirty="0">
              <a:solidFill>
                <a:srgbClr val="262626"/>
              </a:solidFill>
              <a:effectLst/>
              <a:latin typeface="Arial" pitchFamily="34" charset="0"/>
              <a:ea typeface="黑体" panose="02010609060101010101" pitchFamily="49" charset="-122"/>
              <a:cs typeface="Arial" pitchFamily="34" charset="0"/>
            </a:endParaRPr>
          </a:p>
        </p:txBody>
      </p:sp>
      <p:sp>
        <p:nvSpPr>
          <p:cNvPr id="35" name="文本框 34">
            <a:extLst>
              <a:ext uri="{FF2B5EF4-FFF2-40B4-BE49-F238E27FC236}">
                <a16:creationId xmlns="" xmlns:a16="http://schemas.microsoft.com/office/drawing/2014/main" id="{8FB298B6-44CF-D3F9-485F-62E8CBB3B95F}"/>
              </a:ext>
            </a:extLst>
          </p:cNvPr>
          <p:cNvSpPr txBox="1"/>
          <p:nvPr/>
        </p:nvSpPr>
        <p:spPr>
          <a:xfrm>
            <a:off x="9724046" y="5919815"/>
            <a:ext cx="914400" cy="360248"/>
          </a:xfrm>
          <a:prstGeom prst="rect">
            <a:avLst/>
          </a:prstGeom>
          <a:noFill/>
        </p:spPr>
        <p:txBody>
          <a:bodyPr wrap="none" rtlCol="0">
            <a:noAutofit/>
          </a:bodyPr>
          <a:lstStyle/>
          <a:p>
            <a:pPr algn="ctr"/>
            <a:r>
              <a:rPr lang="en-US" altLang="zh-CN" sz="1600" b="1" i="0" dirty="0" smtClean="0">
                <a:solidFill>
                  <a:srgbClr val="262626"/>
                </a:solidFill>
                <a:effectLst/>
                <a:latin typeface="Arial" pitchFamily="34" charset="0"/>
                <a:ea typeface="黑体" panose="02010609060101010101" pitchFamily="49" charset="-122"/>
                <a:cs typeface="Arial" pitchFamily="34" charset="0"/>
              </a:rPr>
              <a:t>Suzhou in Jiangsu</a:t>
            </a:r>
            <a:endParaRPr lang="zh-CN" altLang="en-US" sz="1600" b="1" i="0" dirty="0">
              <a:solidFill>
                <a:srgbClr val="262626"/>
              </a:solidFill>
              <a:effectLst/>
              <a:latin typeface="Arial" pitchFamily="34" charset="0"/>
              <a:ea typeface="黑体" panose="02010609060101010101" pitchFamily="49" charset="-122"/>
              <a:cs typeface="Arial" pitchFamily="34" charset="0"/>
            </a:endParaRPr>
          </a:p>
        </p:txBody>
      </p:sp>
      <p:pic>
        <p:nvPicPr>
          <p:cNvPr id="2" name="图片 1">
            <a:extLst>
              <a:ext uri="{FF2B5EF4-FFF2-40B4-BE49-F238E27FC236}">
                <a16:creationId xmlns="" xmlns:a16="http://schemas.microsoft.com/office/drawing/2014/main" id="{64287B6B-5122-05BB-84FF-0407E1E289D3}"/>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9493134" y="2564904"/>
            <a:ext cx="1994335" cy="1311453"/>
          </a:xfrm>
          <a:prstGeom prst="rect">
            <a:avLst/>
          </a:prstGeom>
          <a:ln>
            <a:solidFill>
              <a:schemeClr val="accent1"/>
            </a:solidFill>
          </a:ln>
        </p:spPr>
      </p:pic>
      <p:pic>
        <p:nvPicPr>
          <p:cNvPr id="3" name="图片 6">
            <a:extLst>
              <a:ext uri="{FF2B5EF4-FFF2-40B4-BE49-F238E27FC236}">
                <a16:creationId xmlns="" xmlns:a16="http://schemas.microsoft.com/office/drawing/2014/main" id="{D6B9EF88-8610-1490-BCD8-0F9101EAD090}"/>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bwMode="auto">
          <a:xfrm>
            <a:off x="7464572" y="2564905"/>
            <a:ext cx="1985003" cy="1311453"/>
          </a:xfrm>
          <a:prstGeom prst="rect">
            <a:avLst/>
          </a:prstGeom>
          <a:noFill/>
          <a:ln w="9525">
            <a:solidFill>
              <a:schemeClr val="accent1"/>
            </a:solidFill>
            <a:miter lim="800000"/>
            <a:headEnd/>
            <a:tailEnd/>
          </a:ln>
        </p:spPr>
      </p:pic>
      <p:pic>
        <p:nvPicPr>
          <p:cNvPr id="6" name="图片 5">
            <a:extLst>
              <a:ext uri="{FF2B5EF4-FFF2-40B4-BE49-F238E27FC236}">
                <a16:creationId xmlns="" xmlns:a16="http://schemas.microsoft.com/office/drawing/2014/main" id="{115BD224-5F9B-76E7-B16A-891155B067C3}"/>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9493134" y="1191631"/>
            <a:ext cx="1985896" cy="1321223"/>
          </a:xfrm>
          <a:prstGeom prst="rect">
            <a:avLst/>
          </a:prstGeom>
          <a:ln>
            <a:solidFill>
              <a:schemeClr val="accent1"/>
            </a:solidFill>
          </a:ln>
        </p:spPr>
      </p:pic>
      <p:pic>
        <p:nvPicPr>
          <p:cNvPr id="10" name="图片 9">
            <a:extLst>
              <a:ext uri="{FF2B5EF4-FFF2-40B4-BE49-F238E27FC236}">
                <a16:creationId xmlns="" xmlns:a16="http://schemas.microsoft.com/office/drawing/2014/main" id="{4D6CF0FC-37EF-CC79-56EE-9278EA8AD1CE}"/>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7464573" y="1188073"/>
            <a:ext cx="1985003" cy="1328340"/>
          </a:xfrm>
          <a:prstGeom prst="rect">
            <a:avLst/>
          </a:prstGeom>
          <a:ln>
            <a:solidFill>
              <a:schemeClr val="accent1"/>
            </a:solidFill>
          </a:ln>
        </p:spPr>
      </p:pic>
    </p:spTree>
    <p:extLst>
      <p:ext uri="{BB962C8B-B14F-4D97-AF65-F5344CB8AC3E}">
        <p14:creationId xmlns:p14="http://schemas.microsoft.com/office/powerpoint/2010/main" xmlns="" val="369077547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49"/>
          <p:cNvSpPr txBox="1">
            <a:spLocks noChangeArrowheads="1"/>
          </p:cNvSpPr>
          <p:nvPr/>
        </p:nvSpPr>
        <p:spPr bwMode="auto">
          <a:xfrm>
            <a:off x="479376" y="3985792"/>
            <a:ext cx="5760640" cy="584775"/>
          </a:xfrm>
          <a:prstGeom prst="rect">
            <a:avLst/>
          </a:prstGeom>
          <a:noFill/>
          <a:ln w="9525">
            <a:noFill/>
            <a:miter lim="800000"/>
          </a:ln>
        </p:spPr>
        <p:txBody>
          <a:bodyPr wrap="square">
            <a:spAutoFit/>
          </a:bodyPr>
          <a:lstStyle/>
          <a:p>
            <a:pPr>
              <a:buClr>
                <a:srgbClr val="0070C0"/>
              </a:buClr>
              <a:buFont typeface="Wingdings" panose="05000000000000000000" pitchFamily="2" charset="2"/>
              <a:buChar char="l"/>
            </a:pPr>
            <a:r>
              <a:rPr lang="zh-CN" altLang="en-US" sz="1600" dirty="0">
                <a:solidFill>
                  <a:schemeClr val="tx1">
                    <a:lumMod val="65000"/>
                    <a:lumOff val="35000"/>
                  </a:schemeClr>
                </a:solidFill>
                <a:latin typeface="黑体" panose="02010609060101010101" pitchFamily="49" charset="-122"/>
                <a:ea typeface="黑体" panose="02010609060101010101" pitchFamily="49" charset="-122"/>
                <a:cs typeface="华文新魏" panose="02010800040101010101" charset="-122"/>
              </a:rPr>
              <a:t> </a:t>
            </a:r>
            <a:r>
              <a:rPr lang="en-US" altLang="zh-CN" sz="1600" b="1" dirty="0" smtClean="0">
                <a:solidFill>
                  <a:srgbClr val="FF3300"/>
                </a:solidFill>
                <a:latin typeface="微软雅黑" panose="020B0503020204020204" pitchFamily="34" charset="-122"/>
                <a:ea typeface="微软雅黑" panose="020B0503020204020204" pitchFamily="34" charset="-122"/>
              </a:rPr>
              <a:t>Magnetic components </a:t>
            </a:r>
            <a:r>
              <a:rPr lang="en-US" altLang="zh-CN" sz="1600" b="1" dirty="0" smtClean="0">
                <a:latin typeface="微软雅黑" panose="020B0503020204020204" pitchFamily="34" charset="-122"/>
                <a:ea typeface="微软雅黑" panose="020B0503020204020204" pitchFamily="34" charset="-122"/>
              </a:rPr>
              <a:t>(injection molding, adhesion)</a:t>
            </a:r>
          </a:p>
          <a:p>
            <a:pPr>
              <a:buClr>
                <a:srgbClr val="0070C0"/>
              </a:buClr>
              <a:buFont typeface="Wingdings" panose="05000000000000000000" pitchFamily="2" charset="2"/>
              <a:buChar char="l"/>
            </a:pPr>
            <a:endParaRPr lang="zh-CN" altLang="en-US" sz="1600" b="1" dirty="0">
              <a:latin typeface="微软雅黑" panose="020B0503020204020204" pitchFamily="34" charset="-122"/>
              <a:ea typeface="微软雅黑" panose="020B0503020204020204" pitchFamily="34" charset="-122"/>
            </a:endParaRPr>
          </a:p>
        </p:txBody>
      </p:sp>
      <p:sp>
        <p:nvSpPr>
          <p:cNvPr id="17" name="TextBox 50"/>
          <p:cNvSpPr txBox="1">
            <a:spLocks noChangeArrowheads="1"/>
          </p:cNvSpPr>
          <p:nvPr/>
        </p:nvSpPr>
        <p:spPr bwMode="auto">
          <a:xfrm>
            <a:off x="8040216" y="3985792"/>
            <a:ext cx="3672408" cy="584775"/>
          </a:xfrm>
          <a:prstGeom prst="rect">
            <a:avLst/>
          </a:prstGeom>
          <a:noFill/>
          <a:ln w="9525">
            <a:noFill/>
            <a:miter lim="800000"/>
          </a:ln>
        </p:spPr>
        <p:txBody>
          <a:bodyPr wrap="square">
            <a:spAutoFit/>
          </a:bodyPr>
          <a:lstStyle/>
          <a:p>
            <a:pPr>
              <a:buClr>
                <a:srgbClr val="0070C0"/>
              </a:buClr>
              <a:buFont typeface="Wingdings" panose="05000000000000000000" pitchFamily="2" charset="2"/>
              <a:buChar char="l"/>
            </a:pPr>
            <a:r>
              <a:rPr lang="en-US" altLang="zh-CN" sz="1600" b="1" dirty="0" smtClean="0"/>
              <a:t> </a:t>
            </a:r>
            <a:r>
              <a:rPr lang="en-US" altLang="zh-CN" sz="1600" b="1" dirty="0" smtClean="0">
                <a:solidFill>
                  <a:srgbClr val="FF0000"/>
                </a:solidFill>
              </a:rPr>
              <a:t>Rubber magnet </a:t>
            </a:r>
            <a:r>
              <a:rPr lang="en-US" altLang="zh-CN" sz="1600" b="1" dirty="0" smtClean="0"/>
              <a:t>(ferrite, </a:t>
            </a:r>
            <a:r>
              <a:rPr lang="en-US" altLang="zh-CN" sz="1600" b="1" dirty="0" err="1" smtClean="0"/>
              <a:t>NdFeB</a:t>
            </a:r>
            <a:r>
              <a:rPr lang="en-US" altLang="zh-CN" sz="1600" b="1" dirty="0" smtClean="0"/>
              <a:t>)</a:t>
            </a:r>
            <a:endParaRPr lang="zh-CN" altLang="zh-CN" sz="1600" dirty="0" smtClean="0"/>
          </a:p>
          <a:p>
            <a:pPr>
              <a:buClr>
                <a:srgbClr val="0070C0"/>
              </a:buClr>
              <a:buFont typeface="Wingdings" panose="05000000000000000000" pitchFamily="2" charset="2"/>
              <a:buChar char="l"/>
            </a:pPr>
            <a:endParaRPr lang="zh-CN" altLang="en-US" sz="1600" b="1" dirty="0">
              <a:solidFill>
                <a:srgbClr val="FF3300"/>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rotWithShape="1">
          <a:blip r:embed="rId2" cstate="print">
            <a:extLst>
              <a:ext uri="{BEBA8EAE-BF5A-486C-A8C5-ECC9F3942E4B}">
                <a14:imgProps xmlns:a14="http://schemas.microsoft.com/office/drawing/2010/main" xmlns="">
                  <a14:imgLayer r:embed="rId3">
                    <a14:imgEffect>
                      <a14:brightnessContrast bright="11000"/>
                    </a14:imgEffect>
                  </a14:imgLayer>
                </a14:imgProps>
              </a:ext>
              <a:ext uri="{28A0092B-C50C-407E-A947-70E740481C1C}">
                <a14:useLocalDpi xmlns:a14="http://schemas.microsoft.com/office/drawing/2010/main" xmlns="" val="0"/>
              </a:ext>
            </a:extLst>
          </a:blip>
          <a:srcRect l="3050"/>
          <a:stretch>
            <a:fillRect/>
          </a:stretch>
        </p:blipFill>
        <p:spPr>
          <a:xfrm>
            <a:off x="3776563" y="1772855"/>
            <a:ext cx="2479632" cy="1908000"/>
          </a:xfrm>
          <a:prstGeom prst="roundRect">
            <a:avLst>
              <a:gd name="adj" fmla="val 639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30"/>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brightnessContrast bright="4000"/>
                    </a14:imgEffect>
                  </a14:imgLayer>
                </a14:imgProps>
              </a:ext>
              <a:ext uri="{28A0092B-C50C-407E-A947-70E740481C1C}">
                <a14:useLocalDpi xmlns:a14="http://schemas.microsoft.com/office/drawing/2010/main" xmlns="" val="0"/>
              </a:ext>
            </a:extLst>
          </a:blip>
          <a:srcRect l="5831" t="6211" r="6594" b="4841"/>
          <a:stretch>
            <a:fillRect/>
          </a:stretch>
        </p:blipFill>
        <p:spPr bwMode="auto">
          <a:xfrm>
            <a:off x="8256240" y="4398038"/>
            <a:ext cx="2423411" cy="1725625"/>
          </a:xfrm>
          <a:prstGeom prst="roundRect">
            <a:avLst>
              <a:gd name="adj" fmla="val 6394"/>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Rectangle 10"/>
          <p:cNvSpPr>
            <a:spLocks noChangeArrowheads="1"/>
          </p:cNvSpPr>
          <p:nvPr/>
        </p:nvSpPr>
        <p:spPr bwMode="auto">
          <a:xfrm>
            <a:off x="479376" y="1200768"/>
            <a:ext cx="7322838" cy="461665"/>
          </a:xfrm>
          <a:prstGeom prst="rect">
            <a:avLst/>
          </a:prstGeom>
          <a:noFill/>
          <a:ln>
            <a:noFill/>
          </a:ln>
        </p:spPr>
        <p:txBody>
          <a:bodyPr wrap="none" anchor="ctr">
            <a:spAutoFit/>
          </a:bodyPr>
          <a:lstStyle>
            <a:lvl1pPr>
              <a:defRPr sz="3200" b="1">
                <a:solidFill>
                  <a:schemeClr val="accent2"/>
                </a:solidFill>
                <a:latin typeface="Arial" panose="020B0604020202020204" pitchFamily="34" charset="0"/>
                <a:ea typeface="宋体" panose="02010600030101010101" pitchFamily="2" charset="-122"/>
              </a:defRPr>
            </a:lvl1pPr>
            <a:lvl2pPr marL="742950" indent="-285750">
              <a:defRPr sz="3200" b="1">
                <a:solidFill>
                  <a:schemeClr val="accent2"/>
                </a:solidFill>
                <a:latin typeface="Arial" panose="020B0604020202020204" pitchFamily="34" charset="0"/>
                <a:ea typeface="宋体" panose="02010600030101010101" pitchFamily="2" charset="-122"/>
              </a:defRPr>
            </a:lvl2pPr>
            <a:lvl3pPr marL="1143000" indent="-228600">
              <a:defRPr sz="3200" b="1">
                <a:solidFill>
                  <a:schemeClr val="accent2"/>
                </a:solidFill>
                <a:latin typeface="Arial" panose="020B0604020202020204" pitchFamily="34" charset="0"/>
                <a:ea typeface="宋体" panose="02010600030101010101" pitchFamily="2" charset="-122"/>
              </a:defRPr>
            </a:lvl3pPr>
            <a:lvl4pPr marL="1600200" indent="-228600">
              <a:defRPr sz="3200" b="1">
                <a:solidFill>
                  <a:schemeClr val="accent2"/>
                </a:solidFill>
                <a:latin typeface="Arial" panose="020B0604020202020204" pitchFamily="34" charset="0"/>
                <a:ea typeface="宋体" panose="02010600030101010101" pitchFamily="2" charset="-122"/>
              </a:defRPr>
            </a:lvl4pPr>
            <a:lvl5pPr marL="2057400" indent="-228600">
              <a:defRPr sz="3200" b="1">
                <a:solidFill>
                  <a:schemeClr val="accent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b="1">
                <a:solidFill>
                  <a:schemeClr val="accent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b="1">
                <a:solidFill>
                  <a:schemeClr val="accent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b="1">
                <a:solidFill>
                  <a:schemeClr val="accent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b="1">
                <a:solidFill>
                  <a:schemeClr val="accent2"/>
                </a:solidFill>
                <a:latin typeface="Arial" panose="020B0604020202020204" pitchFamily="34" charset="0"/>
                <a:ea typeface="宋体" panose="02010600030101010101" pitchFamily="2" charset="-122"/>
              </a:defRPr>
            </a:lvl9pPr>
          </a:lstStyle>
          <a:p>
            <a:pPr lvl="0"/>
            <a:r>
              <a:rPr lang="en-US" altLang="zh-CN" sz="1200" dirty="0" smtClean="0">
                <a:solidFill>
                  <a:srgbClr val="FF0000"/>
                </a:solidFill>
              </a:rPr>
              <a:t>Sintered </a:t>
            </a:r>
            <a:r>
              <a:rPr lang="en-US" altLang="zh-CN" sz="1200" dirty="0" err="1" smtClean="0">
                <a:solidFill>
                  <a:srgbClr val="FF0000"/>
                </a:solidFill>
              </a:rPr>
              <a:t>NdFeB</a:t>
            </a:r>
            <a:r>
              <a:rPr lang="en-US" altLang="zh-CN" sz="1200" dirty="0" smtClean="0">
                <a:solidFill>
                  <a:srgbClr val="FF0000"/>
                </a:solidFill>
              </a:rPr>
              <a:t> permanent magnet </a:t>
            </a:r>
            <a:r>
              <a:rPr lang="en-US" altLang="zh-CN" sz="1200" dirty="0" smtClean="0">
                <a:solidFill>
                  <a:schemeClr val="tx1"/>
                </a:solidFill>
              </a:rPr>
              <a:t>(low heavy rare earth, high abundance rare earth, regenerated</a:t>
            </a:r>
          </a:p>
          <a:p>
            <a:pPr lvl="0"/>
            <a:r>
              <a:rPr lang="en-US" altLang="zh-CN" sz="1200" dirty="0" smtClean="0">
                <a:solidFill>
                  <a:schemeClr val="tx1"/>
                </a:solidFill>
              </a:rPr>
              <a:t> rare earth permanent magnet)</a:t>
            </a:r>
            <a:endParaRPr lang="zh-CN" altLang="zh-CN" sz="1200" dirty="0">
              <a:solidFill>
                <a:schemeClr val="tx1"/>
              </a:solidFill>
            </a:endParaRPr>
          </a:p>
        </p:txBody>
      </p:sp>
      <p:sp>
        <p:nvSpPr>
          <p:cNvPr id="23" name="TextBox 49"/>
          <p:cNvSpPr txBox="1">
            <a:spLocks noChangeArrowheads="1"/>
          </p:cNvSpPr>
          <p:nvPr/>
        </p:nvSpPr>
        <p:spPr bwMode="auto">
          <a:xfrm>
            <a:off x="8040216" y="1257823"/>
            <a:ext cx="3960440" cy="738664"/>
          </a:xfrm>
          <a:prstGeom prst="rect">
            <a:avLst/>
          </a:prstGeom>
          <a:noFill/>
          <a:ln w="9525">
            <a:noFill/>
            <a:miter lim="800000"/>
          </a:ln>
        </p:spPr>
        <p:txBody>
          <a:bodyPr wrap="square">
            <a:spAutoFit/>
          </a:bodyPr>
          <a:lstStyle/>
          <a:p>
            <a:pPr>
              <a:buClr>
                <a:srgbClr val="0070C0"/>
              </a:buClr>
              <a:buFont typeface="Wingdings" panose="05000000000000000000" pitchFamily="2" charset="2"/>
              <a:buChar char="l"/>
            </a:pPr>
            <a:r>
              <a:rPr lang="en-US" altLang="zh-CN" sz="1400" b="1" dirty="0" smtClean="0">
                <a:solidFill>
                  <a:srgbClr val="FF0000"/>
                </a:solidFill>
              </a:rPr>
              <a:t>Sintered </a:t>
            </a:r>
            <a:r>
              <a:rPr lang="en-US" altLang="zh-CN" sz="1400" b="1" dirty="0" err="1" smtClean="0">
                <a:solidFill>
                  <a:srgbClr val="FF0000"/>
                </a:solidFill>
              </a:rPr>
              <a:t>Sm</a:t>
            </a:r>
            <a:r>
              <a:rPr lang="en-US" altLang="zh-CN" sz="1400" b="1" dirty="0" smtClean="0">
                <a:solidFill>
                  <a:srgbClr val="FF0000"/>
                </a:solidFill>
              </a:rPr>
              <a:t>-Co permanent magnet </a:t>
            </a:r>
            <a:r>
              <a:rPr lang="en-US" altLang="zh-CN" sz="1400" b="1" dirty="0" smtClean="0"/>
              <a:t>(low temperature coefficient, high (BH)max)</a:t>
            </a:r>
            <a:endParaRPr lang="zh-CN" altLang="zh-CN" sz="1400" dirty="0" smtClean="0"/>
          </a:p>
          <a:p>
            <a:pPr>
              <a:buClr>
                <a:srgbClr val="0070C0"/>
              </a:buClr>
              <a:buFont typeface="Wingdings" panose="05000000000000000000" pitchFamily="2" charset="2"/>
              <a:buChar char="l"/>
            </a:pPr>
            <a:endParaRPr lang="zh-CN" altLang="en-US" sz="1400" b="1" dirty="0">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rotWithShape="1">
          <a:blip r:embed="rId6" cstate="print">
            <a:extLst>
              <a:ext uri="{BEBA8EAE-BF5A-486C-A8C5-ECC9F3942E4B}">
                <a14:imgProps xmlns:a14="http://schemas.microsoft.com/office/drawing/2010/main" xmlns="">
                  <a14:imgLayer r:embed="rId7">
                    <a14:imgEffect>
                      <a14:brightnessContrast bright="20000"/>
                    </a14:imgEffect>
                  </a14:imgLayer>
                </a14:imgProps>
              </a:ext>
              <a:ext uri="{28A0092B-C50C-407E-A947-70E740481C1C}">
                <a14:useLocalDpi xmlns:a14="http://schemas.microsoft.com/office/drawing/2010/main" xmlns="" val="0"/>
              </a:ext>
            </a:extLst>
          </a:blip>
          <a:srcRect l="9259" r="9582"/>
          <a:stretch>
            <a:fillRect/>
          </a:stretch>
        </p:blipFill>
        <p:spPr>
          <a:xfrm>
            <a:off x="8256240" y="1765610"/>
            <a:ext cx="2326456" cy="1908000"/>
          </a:xfrm>
          <a:prstGeom prst="roundRect">
            <a:avLst>
              <a:gd name="adj" fmla="val 4930"/>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图片 26"/>
          <p:cNvPicPr>
            <a:picLocks noChangeAspect="1"/>
          </p:cNvPicPr>
          <p:nvPr/>
        </p:nvPicPr>
        <p:blipFill rotWithShape="1">
          <a:blip r:embed="rId8" cstate="print">
            <a:extLst>
              <a:ext uri="{28A0092B-C50C-407E-A947-70E740481C1C}">
                <a14:useLocalDpi xmlns:a14="http://schemas.microsoft.com/office/drawing/2010/main" xmlns="" val="0"/>
              </a:ext>
            </a:extLst>
          </a:blip>
          <a:srcRect l="25113" t="26645" r="10391" b="6032"/>
          <a:stretch>
            <a:fillRect/>
          </a:stretch>
        </p:blipFill>
        <p:spPr>
          <a:xfrm>
            <a:off x="2443237" y="4461125"/>
            <a:ext cx="1839345" cy="1440000"/>
          </a:xfrm>
          <a:prstGeom prst="roundRect">
            <a:avLst>
              <a:gd name="adj" fmla="val 5652"/>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图片 7">
            <a:extLst>
              <a:ext uri="{FF2B5EF4-FFF2-40B4-BE49-F238E27FC236}">
                <a16:creationId xmlns="" xmlns:a16="http://schemas.microsoft.com/office/drawing/2014/main" id="{5BE5F619-F7B5-3D5B-D3BC-EB96289E4E73}"/>
              </a:ext>
            </a:extLst>
          </p:cNvPr>
          <p:cNvPicPr>
            <a:picLocks noChangeAspect="1"/>
          </p:cNvPicPr>
          <p:nvPr/>
        </p:nvPicPr>
        <p:blipFill>
          <a:blip r:embed="rId9" cstate="print">
            <a:extLst>
              <a:ext uri="{BEBA8EAE-BF5A-486C-A8C5-ECC9F3942E4B}">
                <a14:imgProps xmlns:a14="http://schemas.microsoft.com/office/drawing/2010/main" xmlns="">
                  <a14:imgLayer r:embed="rId10">
                    <a14:imgEffect>
                      <a14:brightnessContrast bright="20000" contrast="20000"/>
                    </a14:imgEffect>
                  </a14:imgLayer>
                </a14:imgProps>
              </a:ext>
            </a:extLst>
          </a:blip>
          <a:stretch>
            <a:fillRect/>
          </a:stretch>
        </p:blipFill>
        <p:spPr>
          <a:xfrm>
            <a:off x="627123" y="4461125"/>
            <a:ext cx="1680692" cy="1440000"/>
          </a:xfrm>
          <a:prstGeom prst="roundRect">
            <a:avLst>
              <a:gd name="adj" fmla="val 6948"/>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图片 3">
            <a:extLst>
              <a:ext uri="{FF2B5EF4-FFF2-40B4-BE49-F238E27FC236}">
                <a16:creationId xmlns="" xmlns:a16="http://schemas.microsoft.com/office/drawing/2014/main" id="{93DF3A68-6D3A-0A15-874F-A31A1E636823}"/>
              </a:ext>
            </a:extLst>
          </p:cNvPr>
          <p:cNvPicPr>
            <a:picLocks noChangeAspect="1"/>
          </p:cNvPicPr>
          <p:nvPr/>
        </p:nvPicPr>
        <p:blipFill>
          <a:blip r:embed="rId11" cstate="print"/>
          <a:stretch>
            <a:fillRect/>
          </a:stretch>
        </p:blipFill>
        <p:spPr>
          <a:xfrm>
            <a:off x="627122" y="1772855"/>
            <a:ext cx="2897522" cy="1908000"/>
          </a:xfrm>
          <a:prstGeom prst="roundRect">
            <a:avLst>
              <a:gd name="adj" fmla="val 8354"/>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图片 27">
            <a:extLst>
              <a:ext uri="{FF2B5EF4-FFF2-40B4-BE49-F238E27FC236}">
                <a16:creationId xmlns="" xmlns:a16="http://schemas.microsoft.com/office/drawing/2014/main" id="{F3603E0E-7CA0-3C78-9BBD-239078F4FFC8}"/>
              </a:ext>
            </a:extLst>
          </p:cNvPr>
          <p:cNvPicPr>
            <a:picLocks noChangeAspect="1"/>
          </p:cNvPicPr>
          <p:nvPr/>
        </p:nvPicPr>
        <p:blipFill rotWithShape="1">
          <a:blip r:embed="rId12" cstate="print">
            <a:extLst>
              <a:ext uri="{28A0092B-C50C-407E-A947-70E740481C1C}">
                <a14:useLocalDpi xmlns:a14="http://schemas.microsoft.com/office/drawing/2010/main" xmlns="" val="0"/>
              </a:ext>
            </a:extLst>
          </a:blip>
          <a:srcRect l="15089" t="22544" r="3530" b="9067"/>
          <a:stretch>
            <a:fillRect/>
          </a:stretch>
        </p:blipFill>
        <p:spPr>
          <a:xfrm>
            <a:off x="4422568" y="4461125"/>
            <a:ext cx="2182329" cy="1440000"/>
          </a:xfrm>
          <a:prstGeom prst="roundRect">
            <a:avLst>
              <a:gd name="adj" fmla="val 4356"/>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标题 3">
            <a:extLst>
              <a:ext uri="{FF2B5EF4-FFF2-40B4-BE49-F238E27FC236}">
                <a16:creationId xmlns="" xmlns:a16="http://schemas.microsoft.com/office/drawing/2014/main" id="{4FF7B2F5-D13A-57E3-2813-10643C4B1D46}"/>
              </a:ext>
            </a:extLst>
          </p:cNvPr>
          <p:cNvSpPr>
            <a:spLocks noGrp="1"/>
          </p:cNvSpPr>
          <p:nvPr>
            <p:ph type="title"/>
          </p:nvPr>
        </p:nvSpPr>
        <p:spPr>
          <a:xfrm>
            <a:off x="627123" y="150817"/>
            <a:ext cx="10972800" cy="660420"/>
          </a:xfrm>
          <a:prstGeom prst="rect">
            <a:avLst/>
          </a:prstGeom>
        </p:spPr>
        <p:txBody>
          <a:bodyPr/>
          <a:lstStyle/>
          <a:p>
            <a:r>
              <a:rPr lang="en-US" altLang="zh-CN" sz="2000" dirty="0"/>
              <a:t>4.</a:t>
            </a:r>
            <a:r>
              <a:rPr lang="en-US" altLang="zh-CN" sz="2800" dirty="0"/>
              <a:t> </a:t>
            </a:r>
            <a:r>
              <a:rPr lang="en-US" altLang="zh-CN" sz="2000" dirty="0" smtClean="0"/>
              <a:t>Balanced and cyclic utilization of rare earth resources in Earth-Panda</a:t>
            </a:r>
            <a:r>
              <a:rPr lang="zh-CN" altLang="zh-CN" sz="2800" dirty="0" smtClean="0"/>
              <a:t/>
            </a:r>
            <a:br>
              <a:rPr lang="zh-CN" altLang="zh-CN" sz="2800" dirty="0" smtClean="0"/>
            </a:br>
            <a:endParaRPr lang="zh-CN" altLang="en-US" sz="2800"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27123" y="956380"/>
            <a:ext cx="10869477" cy="37548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a:defRPr>
                <a:solidFill>
                  <a:schemeClr val="tx1"/>
                </a:solidFill>
                <a:latin typeface="Lucida Sans Unicode" pitchFamily="34" charset="0"/>
                <a:ea typeface="宋体" pitchFamily="2" charset="-122"/>
              </a:defRPr>
            </a:lvl1pPr>
            <a:lvl2pPr marL="742950" indent="-285750">
              <a:defRPr>
                <a:solidFill>
                  <a:schemeClr val="tx1"/>
                </a:solidFill>
                <a:latin typeface="Lucida Sans Unicode" pitchFamily="34" charset="0"/>
                <a:ea typeface="宋体" pitchFamily="2" charset="-122"/>
              </a:defRPr>
            </a:lvl2pPr>
            <a:lvl3pPr marL="1143000" indent="-228600">
              <a:defRPr>
                <a:solidFill>
                  <a:schemeClr val="tx1"/>
                </a:solidFill>
                <a:latin typeface="Lucida Sans Unicode" pitchFamily="34" charset="0"/>
                <a:ea typeface="宋体" pitchFamily="2" charset="-122"/>
              </a:defRPr>
            </a:lvl3pPr>
            <a:lvl4pPr marL="1600200" indent="-228600">
              <a:defRPr>
                <a:solidFill>
                  <a:schemeClr val="tx1"/>
                </a:solidFill>
                <a:latin typeface="Lucida Sans Unicode" pitchFamily="34" charset="0"/>
                <a:ea typeface="宋体" pitchFamily="2" charset="-122"/>
              </a:defRPr>
            </a:lvl4pPr>
            <a:lvl5pPr marL="2057400" indent="-22860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algn="just" eaLnBrk="0" hangingPunct="0">
              <a:spcBef>
                <a:spcPts val="600"/>
              </a:spcBef>
              <a:buClr>
                <a:srgbClr val="0070C0"/>
              </a:buClr>
              <a:buSzPct val="100000"/>
              <a:buBlip>
                <a:blip r:embed="rId2"/>
              </a:buBlip>
              <a:defRPr/>
            </a:pPr>
            <a:r>
              <a:rPr lang="en-US" altLang="zh-CN" sz="1600" b="1" dirty="0" smtClean="0">
                <a:solidFill>
                  <a:schemeClr val="tx1">
                    <a:lumMod val="95000"/>
                    <a:lumOff val="5000"/>
                  </a:schemeClr>
                </a:solidFill>
                <a:latin typeface="Arial" pitchFamily="34" charset="0"/>
                <a:ea typeface="微软雅黑" panose="020B0503020204020204" pitchFamily="34" charset="-122"/>
                <a:cs typeface="Arial" pitchFamily="34" charset="0"/>
              </a:rPr>
              <a:t>Innovative work</a:t>
            </a:r>
            <a:endParaRPr lang="en-US" altLang="zh-CN" sz="1600" b="1" dirty="0">
              <a:solidFill>
                <a:schemeClr val="tx1">
                  <a:lumMod val="95000"/>
                  <a:lumOff val="5000"/>
                </a:schemeClr>
              </a:solidFill>
              <a:latin typeface="Arial" pitchFamily="34" charset="0"/>
              <a:ea typeface="微软雅黑" panose="020B0503020204020204" pitchFamily="34" charset="-122"/>
              <a:cs typeface="Arial" pitchFamily="34" charset="0"/>
            </a:endParaRPr>
          </a:p>
          <a:p>
            <a:pPr marL="0" lvl="0" algn="just">
              <a:lnSpc>
                <a:spcPct val="120000"/>
              </a:lnSpc>
              <a:spcBef>
                <a:spcPts val="600"/>
              </a:spcBef>
              <a:buClr>
                <a:schemeClr val="tx2">
                  <a:lumMod val="60000"/>
                  <a:lumOff val="40000"/>
                </a:schemeClr>
              </a:buClr>
              <a:buFont typeface="Wingdings" panose="05000000000000000000" pitchFamily="2" charset="2"/>
              <a:buChar char="l"/>
              <a:defRPr/>
            </a:pPr>
            <a:r>
              <a:rPr lang="en-US" altLang="zh-CN" sz="1400" dirty="0" smtClean="0">
                <a:latin typeface="Arial" pitchFamily="34" charset="0"/>
                <a:cs typeface="Arial" pitchFamily="34" charset="0"/>
              </a:rPr>
              <a:t>Relying on national and provincial R&amp;D platforms, the company has undertaken a total of 35 national and provincial level </a:t>
            </a:r>
            <a:r>
              <a:rPr lang="en-US" altLang="zh-CN" sz="1400" b="1" dirty="0" smtClean="0">
                <a:solidFill>
                  <a:srgbClr val="FF0000"/>
                </a:solidFill>
                <a:latin typeface="Arial" pitchFamily="34" charset="0"/>
                <a:cs typeface="Arial" pitchFamily="34" charset="0"/>
              </a:rPr>
              <a:t>projects (including 23 projects related to waste magnet recycling and low/no heavy rare earth magnets).</a:t>
            </a:r>
            <a:endParaRPr lang="en-US" altLang="zh-CN" sz="1400" dirty="0">
              <a:latin typeface="Arial" pitchFamily="34" charset="0"/>
              <a:ea typeface="微软雅黑" panose="020B0503020204020204" pitchFamily="34" charset="-122"/>
              <a:cs typeface="Arial" pitchFamily="34" charset="0"/>
            </a:endParaRPr>
          </a:p>
          <a:p>
            <a:pPr algn="just" eaLnBrk="0" hangingPunct="0">
              <a:lnSpc>
                <a:spcPct val="120000"/>
              </a:lnSpc>
              <a:spcBef>
                <a:spcPts val="600"/>
              </a:spcBef>
              <a:buClr>
                <a:srgbClr val="0070C0"/>
              </a:buClr>
              <a:buSzPct val="100000"/>
              <a:buBlip>
                <a:blip r:embed="rId2"/>
              </a:buBlip>
              <a:defRPr/>
            </a:pPr>
            <a:r>
              <a:rPr lang="en-US" altLang="zh-CN" sz="1600" b="1" dirty="0" smtClean="0">
                <a:latin typeface="Arial" pitchFamily="34" charset="0"/>
                <a:cs typeface="Arial" pitchFamily="34" charset="0"/>
              </a:rPr>
              <a:t>Innovation achievements</a:t>
            </a:r>
            <a:endParaRPr lang="en-US" altLang="zh-CN" sz="1600" b="1" dirty="0">
              <a:solidFill>
                <a:schemeClr val="tx1">
                  <a:lumMod val="95000"/>
                  <a:lumOff val="5000"/>
                </a:schemeClr>
              </a:solidFill>
              <a:latin typeface="Arial" pitchFamily="34" charset="0"/>
              <a:ea typeface="微软雅黑" panose="020B0503020204020204" pitchFamily="34" charset="-122"/>
              <a:cs typeface="Arial" pitchFamily="34" charset="0"/>
            </a:endParaRPr>
          </a:p>
          <a:p>
            <a:pPr marL="0" algn="just">
              <a:lnSpc>
                <a:spcPct val="120000"/>
              </a:lnSpc>
              <a:spcBef>
                <a:spcPts val="600"/>
              </a:spcBef>
              <a:buClr>
                <a:schemeClr val="tx2">
                  <a:lumMod val="60000"/>
                  <a:lumOff val="40000"/>
                </a:schemeClr>
              </a:buClr>
              <a:buFont typeface="Wingdings" panose="05000000000000000000" pitchFamily="2" charset="2"/>
              <a:buChar char="l"/>
              <a:defRPr/>
            </a:pPr>
            <a:r>
              <a:rPr lang="en-US" altLang="zh-CN" sz="1400" dirty="0" smtClean="0">
                <a:latin typeface="Arial" pitchFamily="34" charset="0"/>
                <a:cs typeface="Arial" pitchFamily="34" charset="0"/>
              </a:rPr>
              <a:t>The company has established a complete intellectual property system from the production of rare earth permanent magnet materials, product processing, surface protection, to regenerative manufacturing, and </a:t>
            </a:r>
            <a:r>
              <a:rPr lang="en-US" altLang="zh-CN" sz="1400" b="1" dirty="0" smtClean="0">
                <a:solidFill>
                  <a:srgbClr val="FF0000"/>
                </a:solidFill>
                <a:latin typeface="Arial" pitchFamily="34" charset="0"/>
                <a:cs typeface="Arial" pitchFamily="34" charset="0"/>
              </a:rPr>
              <a:t>has multiple patented technologies (including European and American patents) on the balance and cyclic utilization of rare earth resources</a:t>
            </a:r>
            <a:r>
              <a:rPr lang="en-US" altLang="zh-CN" sz="1400" dirty="0" smtClean="0">
                <a:latin typeface="Arial" pitchFamily="34" charset="0"/>
                <a:cs typeface="Arial" pitchFamily="34" charset="0"/>
              </a:rPr>
              <a:t>; </a:t>
            </a:r>
            <a:endParaRPr lang="en-US" altLang="zh-CN" b="1" dirty="0">
              <a:solidFill>
                <a:srgbClr val="FF0000"/>
              </a:solidFill>
              <a:latin typeface="Arial" pitchFamily="34" charset="0"/>
              <a:ea typeface="微软雅黑" panose="020B0503020204020204" pitchFamily="34" charset="-122"/>
              <a:cs typeface="Arial" pitchFamily="34" charset="0"/>
            </a:endParaRPr>
          </a:p>
          <a:p>
            <a:pPr marL="0" algn="just">
              <a:lnSpc>
                <a:spcPct val="120000"/>
              </a:lnSpc>
              <a:spcBef>
                <a:spcPts val="600"/>
              </a:spcBef>
              <a:buClr>
                <a:schemeClr val="tx2">
                  <a:lumMod val="60000"/>
                  <a:lumOff val="40000"/>
                </a:schemeClr>
              </a:buClr>
              <a:buFont typeface="Wingdings" panose="05000000000000000000" pitchFamily="2" charset="2"/>
              <a:buChar char="l"/>
              <a:defRPr/>
            </a:pPr>
            <a:r>
              <a:rPr lang="en-US" altLang="zh-CN" sz="1400" dirty="0" smtClean="0">
                <a:latin typeface="Arial" pitchFamily="34" charset="0"/>
                <a:cs typeface="Arial" pitchFamily="34" charset="0"/>
              </a:rPr>
              <a:t>The company has published a total of 87 papers, applied 216 patents (including 102 invention patents), 198 authorized patents (including 63 invention patents), and formulated 14 national standards, 4 industry standards, and 2 group standards. </a:t>
            </a:r>
            <a:endParaRPr lang="en-US" altLang="zh-CN" dirty="0">
              <a:latin typeface="Arial" pitchFamily="34" charset="0"/>
              <a:ea typeface="微软雅黑" panose="020B0503020204020204" pitchFamily="34" charset="-122"/>
              <a:cs typeface="Arial" pitchFamily="34" charset="0"/>
            </a:endParaRPr>
          </a:p>
          <a:p>
            <a:pPr marL="0" algn="just">
              <a:lnSpc>
                <a:spcPct val="120000"/>
              </a:lnSpc>
              <a:spcBef>
                <a:spcPts val="600"/>
              </a:spcBef>
              <a:buClr>
                <a:schemeClr val="tx2">
                  <a:lumMod val="60000"/>
                  <a:lumOff val="40000"/>
                </a:schemeClr>
              </a:buClr>
              <a:buFont typeface="Wingdings" panose="05000000000000000000" pitchFamily="2" charset="2"/>
              <a:buChar char="l"/>
              <a:defRPr/>
            </a:pPr>
            <a:r>
              <a:rPr lang="en-US" altLang="zh-CN" sz="1400" dirty="0" smtClean="0">
                <a:latin typeface="Arial" pitchFamily="34" charset="0"/>
                <a:cs typeface="Arial" pitchFamily="34" charset="0"/>
              </a:rPr>
              <a:t>It has won 5 Anhui Provincial Science and Technology Progress Awards (including 2 first prizes) and 2 Ministry of Education Technology Invention Awards (including 1 first prize).</a:t>
            </a:r>
            <a:endParaRPr lang="zh-CN" altLang="zh-CN" sz="1400" dirty="0" smtClean="0">
              <a:latin typeface="Arial" pitchFamily="34" charset="0"/>
              <a:cs typeface="Arial" pitchFamily="34" charset="0"/>
            </a:endParaRPr>
          </a:p>
          <a:p>
            <a:pPr marL="0" algn="just">
              <a:lnSpc>
                <a:spcPct val="120000"/>
              </a:lnSpc>
              <a:spcBef>
                <a:spcPts val="600"/>
              </a:spcBef>
              <a:buClr>
                <a:schemeClr val="tx2">
                  <a:lumMod val="60000"/>
                  <a:lumOff val="40000"/>
                </a:schemeClr>
              </a:buClr>
              <a:buFont typeface="Wingdings" panose="05000000000000000000" pitchFamily="2" charset="2"/>
              <a:buChar char="l"/>
              <a:defRPr/>
            </a:pPr>
            <a:endParaRPr lang="en-US" altLang="zh-CN" dirty="0">
              <a:latin typeface="Arial" pitchFamily="34" charset="0"/>
              <a:ea typeface="微软雅黑" panose="020B0503020204020204" pitchFamily="34" charset="-122"/>
              <a:cs typeface="Arial" pitchFamily="34" charset="0"/>
            </a:endParaRPr>
          </a:p>
        </p:txBody>
      </p:sp>
      <p:grpSp>
        <p:nvGrpSpPr>
          <p:cNvPr id="6" name="组合 5">
            <a:extLst>
              <a:ext uri="{FF2B5EF4-FFF2-40B4-BE49-F238E27FC236}">
                <a16:creationId xmlns="" xmlns:a16="http://schemas.microsoft.com/office/drawing/2014/main" id="{C518BF1E-12F5-44AE-BF9C-BD4E9D99391A}"/>
              </a:ext>
            </a:extLst>
          </p:cNvPr>
          <p:cNvGrpSpPr/>
          <p:nvPr/>
        </p:nvGrpSpPr>
        <p:grpSpPr>
          <a:xfrm>
            <a:off x="980929" y="4437113"/>
            <a:ext cx="10526482" cy="1680619"/>
            <a:chOff x="1263216" y="3203708"/>
            <a:chExt cx="10535284" cy="2147631"/>
          </a:xfrm>
        </p:grpSpPr>
        <p:grpSp>
          <p:nvGrpSpPr>
            <p:cNvPr id="7" name="Group 3">
              <a:extLst>
                <a:ext uri="{FF2B5EF4-FFF2-40B4-BE49-F238E27FC236}">
                  <a16:creationId xmlns="" xmlns:a16="http://schemas.microsoft.com/office/drawing/2014/main" id="{B1E91551-4BA4-4F3E-807E-D9A7D514DFBA}"/>
                </a:ext>
              </a:extLst>
            </p:cNvPr>
            <p:cNvGrpSpPr>
              <a:grpSpLocks/>
            </p:cNvGrpSpPr>
            <p:nvPr/>
          </p:nvGrpSpPr>
          <p:grpSpPr bwMode="auto">
            <a:xfrm>
              <a:off x="1263216" y="3605088"/>
              <a:ext cx="9873344" cy="1746251"/>
              <a:chOff x="288" y="2908"/>
              <a:chExt cx="5232" cy="996"/>
            </a:xfrm>
          </p:grpSpPr>
          <p:sp>
            <p:nvSpPr>
              <p:cNvPr id="29" name="AutoShape 4">
                <a:extLst>
                  <a:ext uri="{FF2B5EF4-FFF2-40B4-BE49-F238E27FC236}">
                    <a16:creationId xmlns="" xmlns:a16="http://schemas.microsoft.com/office/drawing/2014/main" id="{01C79F42-1AF9-4337-A2F3-EFF320039EF6}"/>
                  </a:ext>
                </a:extLst>
              </p:cNvPr>
              <p:cNvSpPr>
                <a:spLocks noChangeArrowheads="1"/>
              </p:cNvSpPr>
              <p:nvPr/>
            </p:nvSpPr>
            <p:spPr bwMode="gray">
              <a:xfrm>
                <a:off x="288" y="2908"/>
                <a:ext cx="5232" cy="996"/>
              </a:xfrm>
              <a:prstGeom prst="roundRect">
                <a:avLst>
                  <a:gd name="adj" fmla="val 16667"/>
                </a:avLst>
              </a:prstGeom>
              <a:gradFill rotWithShape="1">
                <a:gsLst>
                  <a:gs pos="0">
                    <a:srgbClr val="DDDDDD">
                      <a:gamma/>
                      <a:shade val="89804"/>
                      <a:invGamma/>
                    </a:srgbClr>
                  </a:gs>
                  <a:gs pos="50000">
                    <a:srgbClr val="DDDDDD"/>
                  </a:gs>
                  <a:gs pos="100000">
                    <a:srgbClr val="DDDDDD">
                      <a:gamma/>
                      <a:shade val="89804"/>
                      <a:invGamma/>
                    </a:srgbClr>
                  </a:gs>
                </a:gsLst>
                <a:lin ang="5400000" scaled="1"/>
              </a:gradFill>
              <a:ln w="12700" algn="ctr">
                <a:solidFill>
                  <a:srgbClr val="DDDDDD"/>
                </a:solidFill>
                <a:round/>
                <a:headEnd/>
                <a:tailEnd/>
              </a:ln>
              <a:effectLst>
                <a:outerShdw dist="50800" dir="5400000" algn="ctr" rotWithShape="0">
                  <a:srgbClr val="DDDDDD">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sp>
            <p:nvSpPr>
              <p:cNvPr id="30" name="AutoShape 5">
                <a:extLst>
                  <a:ext uri="{FF2B5EF4-FFF2-40B4-BE49-F238E27FC236}">
                    <a16:creationId xmlns="" xmlns:a16="http://schemas.microsoft.com/office/drawing/2014/main" id="{FA46F190-AF1F-45FE-BC14-66D78DF603B7}"/>
                  </a:ext>
                </a:extLst>
              </p:cNvPr>
              <p:cNvSpPr>
                <a:spLocks noChangeArrowheads="1"/>
              </p:cNvSpPr>
              <p:nvPr/>
            </p:nvSpPr>
            <p:spPr bwMode="gray">
              <a:xfrm>
                <a:off x="307" y="2928"/>
                <a:ext cx="5196" cy="952"/>
              </a:xfrm>
              <a:prstGeom prst="roundRect">
                <a:avLst>
                  <a:gd name="adj" fmla="val 14810"/>
                </a:avLst>
              </a:prstGeom>
              <a:gradFill rotWithShape="1">
                <a:gsLst>
                  <a:gs pos="0">
                    <a:srgbClr val="C6C6C6"/>
                  </a:gs>
                  <a:gs pos="50000">
                    <a:srgbClr val="DDDDDD"/>
                  </a:gs>
                  <a:gs pos="100000">
                    <a:srgbClr val="C6C6C6"/>
                  </a:gs>
                </a:gsLst>
                <a:lin ang="5400000" scaled="1"/>
              </a:gradFill>
              <a:ln w="19050" algn="ctr">
                <a:solidFill>
                  <a:srgbClr val="DDDDDD">
                    <a:alpha val="2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grpSp>
        <p:grpSp>
          <p:nvGrpSpPr>
            <p:cNvPr id="9" name="Group 6">
              <a:extLst>
                <a:ext uri="{FF2B5EF4-FFF2-40B4-BE49-F238E27FC236}">
                  <a16:creationId xmlns="" xmlns:a16="http://schemas.microsoft.com/office/drawing/2014/main" id="{C2A06322-FF0C-409F-9B9C-A57DE200903F}"/>
                </a:ext>
              </a:extLst>
            </p:cNvPr>
            <p:cNvGrpSpPr>
              <a:grpSpLocks/>
            </p:cNvGrpSpPr>
            <p:nvPr/>
          </p:nvGrpSpPr>
          <p:grpSpPr bwMode="auto">
            <a:xfrm>
              <a:off x="1622818" y="3204577"/>
              <a:ext cx="2102331" cy="815975"/>
              <a:chOff x="479" y="2640"/>
              <a:chExt cx="1264" cy="556"/>
            </a:xfrm>
          </p:grpSpPr>
          <p:sp>
            <p:nvSpPr>
              <p:cNvPr id="27" name="AutoShape 7">
                <a:extLst>
                  <a:ext uri="{FF2B5EF4-FFF2-40B4-BE49-F238E27FC236}">
                    <a16:creationId xmlns="" xmlns:a16="http://schemas.microsoft.com/office/drawing/2014/main" id="{24492276-993F-4136-A5B8-50D60D0EB2BA}"/>
                  </a:ext>
                </a:extLst>
              </p:cNvPr>
              <p:cNvSpPr>
                <a:spLocks noChangeArrowheads="1"/>
              </p:cNvSpPr>
              <p:nvPr/>
            </p:nvSpPr>
            <p:spPr bwMode="invGray">
              <a:xfrm>
                <a:off x="479" y="2640"/>
                <a:ext cx="1264" cy="556"/>
              </a:xfrm>
              <a:prstGeom prst="chevron">
                <a:avLst>
                  <a:gd name="adj" fmla="val 36511"/>
                </a:avLst>
              </a:prstGeom>
              <a:gradFill rotWithShape="1">
                <a:gsLst>
                  <a:gs pos="0">
                    <a:srgbClr val="77B7E7">
                      <a:gamma/>
                      <a:tint val="10196"/>
                      <a:invGamma/>
                    </a:srgbClr>
                  </a:gs>
                  <a:gs pos="50000">
                    <a:srgbClr val="77B7E7"/>
                  </a:gs>
                  <a:gs pos="100000">
                    <a:srgbClr val="77B7E7">
                      <a:gamma/>
                      <a:tint val="10196"/>
                      <a:invGamma/>
                    </a:srgbClr>
                  </a:gs>
                </a:gsLst>
                <a:lin ang="0" scaled="1"/>
              </a:gradFill>
              <a:ln w="12700" algn="ctr">
                <a:solidFill>
                  <a:srgbClr val="77B7E7"/>
                </a:solidFill>
                <a:miter lim="800000"/>
                <a:headEnd/>
                <a:tailEnd/>
              </a:ln>
              <a:effectLst>
                <a:outerShdw dist="50800" dir="5400000" algn="ctr" rotWithShape="0">
                  <a:srgbClr val="DDDDDD">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sp>
            <p:nvSpPr>
              <p:cNvPr id="28" name="AutoShape 8">
                <a:extLst>
                  <a:ext uri="{FF2B5EF4-FFF2-40B4-BE49-F238E27FC236}">
                    <a16:creationId xmlns="" xmlns:a16="http://schemas.microsoft.com/office/drawing/2014/main" id="{18EE7F4C-CE78-4601-83EF-2958CC582B2D}"/>
                  </a:ext>
                </a:extLst>
              </p:cNvPr>
              <p:cNvSpPr>
                <a:spLocks noChangeArrowheads="1"/>
              </p:cNvSpPr>
              <p:nvPr/>
            </p:nvSpPr>
            <p:spPr bwMode="invGray">
              <a:xfrm>
                <a:off x="501" y="2655"/>
                <a:ext cx="1229" cy="528"/>
              </a:xfrm>
              <a:prstGeom prst="chevron">
                <a:avLst>
                  <a:gd name="adj" fmla="val 38600"/>
                </a:avLst>
              </a:prstGeom>
              <a:gradFill rotWithShape="1">
                <a:gsLst>
                  <a:gs pos="0">
                    <a:srgbClr val="77B7E7">
                      <a:gamma/>
                      <a:tint val="50980"/>
                      <a:invGamma/>
                    </a:srgbClr>
                  </a:gs>
                  <a:gs pos="50000">
                    <a:srgbClr val="77B7E7"/>
                  </a:gs>
                  <a:gs pos="100000">
                    <a:srgbClr val="77B7E7">
                      <a:gamma/>
                      <a:tint val="50980"/>
                      <a:invGamma/>
                    </a:srgbClr>
                  </a:gs>
                </a:gsLst>
                <a:lin ang="5400000" scaled="1"/>
              </a:gradFill>
              <a:ln w="12700" algn="ctr">
                <a:solidFill>
                  <a:srgbClr val="77B7E7"/>
                </a:solidFill>
                <a:miter lim="800000"/>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grpSp>
        <p:sp>
          <p:nvSpPr>
            <p:cNvPr id="10" name="Text Box 9">
              <a:extLst>
                <a:ext uri="{FF2B5EF4-FFF2-40B4-BE49-F238E27FC236}">
                  <a16:creationId xmlns="" xmlns:a16="http://schemas.microsoft.com/office/drawing/2014/main" id="{6A994A94-8817-49CC-B11E-FA928B9801D9}"/>
                </a:ext>
              </a:extLst>
            </p:cNvPr>
            <p:cNvSpPr txBox="1">
              <a:spLocks noChangeArrowheads="1"/>
            </p:cNvSpPr>
            <p:nvPr/>
          </p:nvSpPr>
          <p:spPr bwMode="gray">
            <a:xfrm>
              <a:off x="1987749" y="3347510"/>
              <a:ext cx="1577975" cy="747273"/>
            </a:xfrm>
            <a:prstGeom prst="rect">
              <a:avLst/>
            </a:prstGeom>
            <a:noFill/>
            <a:ln w="9525" algn="ctr">
              <a:noFill/>
              <a:miter lim="800000"/>
              <a:headEnd/>
              <a:tailEnd/>
            </a:ln>
            <a:effectLst/>
          </p:spPr>
          <p:txBody>
            <a:bodyPr>
              <a:spAutoFit/>
            </a:bodyPr>
            <a:lstStyle/>
            <a:p>
              <a:pPr algn="ctr">
                <a:spcBef>
                  <a:spcPct val="50000"/>
                </a:spcBef>
                <a:defRPr/>
              </a:pPr>
              <a:r>
                <a:rPr lang="en-US" altLang="zh-CN" sz="1600" b="1" dirty="0" smtClean="0">
                  <a:latin typeface="Arial" pitchFamily="34" charset="0"/>
                  <a:ea typeface="黑体" pitchFamily="49" charset="-122"/>
                  <a:cs typeface="Arial" pitchFamily="34" charset="0"/>
                </a:rPr>
                <a:t>Material production</a:t>
              </a:r>
              <a:endParaRPr lang="en-US" altLang="zh-CN" sz="1600" b="1" dirty="0">
                <a:latin typeface="Arial" pitchFamily="34" charset="0"/>
                <a:ea typeface="黑体" pitchFamily="49" charset="-122"/>
                <a:cs typeface="Arial" pitchFamily="34" charset="0"/>
              </a:endParaRPr>
            </a:p>
          </p:txBody>
        </p:sp>
        <p:grpSp>
          <p:nvGrpSpPr>
            <p:cNvPr id="11" name="Group 10">
              <a:extLst>
                <a:ext uri="{FF2B5EF4-FFF2-40B4-BE49-F238E27FC236}">
                  <a16:creationId xmlns="" xmlns:a16="http://schemas.microsoft.com/office/drawing/2014/main" id="{C1A985EA-3D1D-4F21-8D7C-F3D6978EAD05}"/>
                </a:ext>
              </a:extLst>
            </p:cNvPr>
            <p:cNvGrpSpPr>
              <a:grpSpLocks/>
            </p:cNvGrpSpPr>
            <p:nvPr/>
          </p:nvGrpSpPr>
          <p:grpSpPr bwMode="auto">
            <a:xfrm>
              <a:off x="3954393" y="3223969"/>
              <a:ext cx="2102332" cy="815975"/>
              <a:chOff x="479" y="2640"/>
              <a:chExt cx="1264" cy="556"/>
            </a:xfrm>
          </p:grpSpPr>
          <p:sp>
            <p:nvSpPr>
              <p:cNvPr id="25" name="AutoShape 11">
                <a:extLst>
                  <a:ext uri="{FF2B5EF4-FFF2-40B4-BE49-F238E27FC236}">
                    <a16:creationId xmlns="" xmlns:a16="http://schemas.microsoft.com/office/drawing/2014/main" id="{3115FC17-AD7B-49B3-84A6-7E82F1FD64EA}"/>
                  </a:ext>
                </a:extLst>
              </p:cNvPr>
              <p:cNvSpPr>
                <a:spLocks noChangeArrowheads="1"/>
              </p:cNvSpPr>
              <p:nvPr/>
            </p:nvSpPr>
            <p:spPr bwMode="invGray">
              <a:xfrm>
                <a:off x="479" y="2640"/>
                <a:ext cx="1264" cy="556"/>
              </a:xfrm>
              <a:prstGeom prst="chevron">
                <a:avLst>
                  <a:gd name="adj" fmla="val 36511"/>
                </a:avLst>
              </a:prstGeom>
              <a:gradFill rotWithShape="1">
                <a:gsLst>
                  <a:gs pos="0">
                    <a:srgbClr val="45AB7D">
                      <a:gamma/>
                      <a:tint val="10196"/>
                      <a:invGamma/>
                    </a:srgbClr>
                  </a:gs>
                  <a:gs pos="50000">
                    <a:srgbClr val="45AB7D"/>
                  </a:gs>
                  <a:gs pos="100000">
                    <a:srgbClr val="45AB7D">
                      <a:gamma/>
                      <a:tint val="10196"/>
                      <a:invGamma/>
                    </a:srgbClr>
                  </a:gs>
                </a:gsLst>
                <a:lin ang="0" scaled="1"/>
              </a:gradFill>
              <a:ln w="12700" algn="ctr">
                <a:solidFill>
                  <a:srgbClr val="45AB7D"/>
                </a:solidFill>
                <a:miter lim="800000"/>
                <a:headEnd/>
                <a:tailEnd/>
              </a:ln>
              <a:effectLst>
                <a:outerShdw dist="50800" dir="5400000" algn="ctr" rotWithShape="0">
                  <a:srgbClr val="DDDDDD">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sp>
            <p:nvSpPr>
              <p:cNvPr id="26" name="AutoShape 12">
                <a:extLst>
                  <a:ext uri="{FF2B5EF4-FFF2-40B4-BE49-F238E27FC236}">
                    <a16:creationId xmlns="" xmlns:a16="http://schemas.microsoft.com/office/drawing/2014/main" id="{7740C278-8024-48B5-B0CA-FD6879A08DFD}"/>
                  </a:ext>
                </a:extLst>
              </p:cNvPr>
              <p:cNvSpPr>
                <a:spLocks noChangeArrowheads="1"/>
              </p:cNvSpPr>
              <p:nvPr/>
            </p:nvSpPr>
            <p:spPr bwMode="invGray">
              <a:xfrm>
                <a:off x="501" y="2655"/>
                <a:ext cx="1229" cy="528"/>
              </a:xfrm>
              <a:prstGeom prst="chevron">
                <a:avLst>
                  <a:gd name="adj" fmla="val 38600"/>
                </a:avLst>
              </a:prstGeom>
              <a:gradFill rotWithShape="1">
                <a:gsLst>
                  <a:gs pos="0">
                    <a:srgbClr val="45AB7D">
                      <a:gamma/>
                      <a:tint val="50980"/>
                      <a:invGamma/>
                    </a:srgbClr>
                  </a:gs>
                  <a:gs pos="50000">
                    <a:srgbClr val="45AB7D"/>
                  </a:gs>
                  <a:gs pos="100000">
                    <a:srgbClr val="45AB7D">
                      <a:gamma/>
                      <a:tint val="50980"/>
                      <a:invGamma/>
                    </a:srgbClr>
                  </a:gs>
                </a:gsLst>
                <a:lin ang="5400000" scaled="1"/>
              </a:gradFill>
              <a:ln w="12700" algn="ctr">
                <a:solidFill>
                  <a:srgbClr val="45AB7D"/>
                </a:solidFill>
                <a:miter lim="800000"/>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grpSp>
        <p:grpSp>
          <p:nvGrpSpPr>
            <p:cNvPr id="12" name="Group 13">
              <a:extLst>
                <a:ext uri="{FF2B5EF4-FFF2-40B4-BE49-F238E27FC236}">
                  <a16:creationId xmlns="" xmlns:a16="http://schemas.microsoft.com/office/drawing/2014/main" id="{0DC83935-5808-4B95-A13F-053BD89ACA75}"/>
                </a:ext>
              </a:extLst>
            </p:cNvPr>
            <p:cNvGrpSpPr>
              <a:grpSpLocks/>
            </p:cNvGrpSpPr>
            <p:nvPr/>
          </p:nvGrpSpPr>
          <p:grpSpPr bwMode="auto">
            <a:xfrm>
              <a:off x="6269486" y="3203709"/>
              <a:ext cx="2108433" cy="815975"/>
              <a:chOff x="479" y="2640"/>
              <a:chExt cx="1264" cy="556"/>
            </a:xfrm>
          </p:grpSpPr>
          <p:sp>
            <p:nvSpPr>
              <p:cNvPr id="23" name="AutoShape 14">
                <a:extLst>
                  <a:ext uri="{FF2B5EF4-FFF2-40B4-BE49-F238E27FC236}">
                    <a16:creationId xmlns="" xmlns:a16="http://schemas.microsoft.com/office/drawing/2014/main" id="{89FD990A-E32E-4BA8-8DD1-FF9B64C8D905}"/>
                  </a:ext>
                </a:extLst>
              </p:cNvPr>
              <p:cNvSpPr>
                <a:spLocks noChangeArrowheads="1"/>
              </p:cNvSpPr>
              <p:nvPr/>
            </p:nvSpPr>
            <p:spPr bwMode="invGray">
              <a:xfrm>
                <a:off x="479" y="2640"/>
                <a:ext cx="1264" cy="556"/>
              </a:xfrm>
              <a:prstGeom prst="chevron">
                <a:avLst>
                  <a:gd name="adj" fmla="val 36511"/>
                </a:avLst>
              </a:prstGeom>
              <a:gradFill rotWithShape="1">
                <a:gsLst>
                  <a:gs pos="0">
                    <a:srgbClr val="9999FF">
                      <a:gamma/>
                      <a:tint val="10196"/>
                      <a:invGamma/>
                    </a:srgbClr>
                  </a:gs>
                  <a:gs pos="50000">
                    <a:srgbClr val="9999FF"/>
                  </a:gs>
                  <a:gs pos="100000">
                    <a:srgbClr val="9999FF">
                      <a:gamma/>
                      <a:tint val="10196"/>
                      <a:invGamma/>
                    </a:srgbClr>
                  </a:gs>
                </a:gsLst>
                <a:lin ang="0" scaled="1"/>
              </a:gradFill>
              <a:ln w="12700" algn="ctr">
                <a:solidFill>
                  <a:srgbClr val="9999FF"/>
                </a:solidFill>
                <a:miter lim="800000"/>
                <a:headEnd/>
                <a:tailEnd/>
              </a:ln>
              <a:effectLst>
                <a:outerShdw dist="50800" dir="5400000" algn="ctr" rotWithShape="0">
                  <a:srgbClr val="DDDDDD">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sp>
            <p:nvSpPr>
              <p:cNvPr id="24" name="AutoShape 15">
                <a:extLst>
                  <a:ext uri="{FF2B5EF4-FFF2-40B4-BE49-F238E27FC236}">
                    <a16:creationId xmlns="" xmlns:a16="http://schemas.microsoft.com/office/drawing/2014/main" id="{4D5368FD-027A-430D-AF44-4939038F756A}"/>
                  </a:ext>
                </a:extLst>
              </p:cNvPr>
              <p:cNvSpPr>
                <a:spLocks noChangeArrowheads="1"/>
              </p:cNvSpPr>
              <p:nvPr/>
            </p:nvSpPr>
            <p:spPr bwMode="invGray">
              <a:xfrm>
                <a:off x="501" y="2655"/>
                <a:ext cx="1229" cy="528"/>
              </a:xfrm>
              <a:prstGeom prst="chevron">
                <a:avLst>
                  <a:gd name="adj" fmla="val 38600"/>
                </a:avLst>
              </a:prstGeom>
              <a:gradFill rotWithShape="1">
                <a:gsLst>
                  <a:gs pos="0">
                    <a:srgbClr val="9999FF">
                      <a:gamma/>
                      <a:tint val="50980"/>
                      <a:invGamma/>
                    </a:srgbClr>
                  </a:gs>
                  <a:gs pos="50000">
                    <a:srgbClr val="9999FF"/>
                  </a:gs>
                  <a:gs pos="100000">
                    <a:srgbClr val="9999FF">
                      <a:gamma/>
                      <a:tint val="50980"/>
                      <a:invGamma/>
                    </a:srgbClr>
                  </a:gs>
                </a:gsLst>
                <a:lin ang="5400000" scaled="1"/>
              </a:gradFill>
              <a:ln w="12700" algn="ctr">
                <a:solidFill>
                  <a:srgbClr val="9999FF"/>
                </a:solidFill>
                <a:miter lim="800000"/>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grpSp>
        <p:grpSp>
          <p:nvGrpSpPr>
            <p:cNvPr id="13" name="Group 16">
              <a:extLst>
                <a:ext uri="{FF2B5EF4-FFF2-40B4-BE49-F238E27FC236}">
                  <a16:creationId xmlns="" xmlns:a16="http://schemas.microsoft.com/office/drawing/2014/main" id="{EE191CEE-ECCC-45C6-BAD9-1885F3940FD2}"/>
                </a:ext>
              </a:extLst>
            </p:cNvPr>
            <p:cNvGrpSpPr>
              <a:grpSpLocks/>
            </p:cNvGrpSpPr>
            <p:nvPr/>
          </p:nvGrpSpPr>
          <p:grpSpPr bwMode="auto">
            <a:xfrm>
              <a:off x="8545195" y="3203709"/>
              <a:ext cx="2108433" cy="815975"/>
              <a:chOff x="479" y="2640"/>
              <a:chExt cx="1264" cy="556"/>
            </a:xfrm>
          </p:grpSpPr>
          <p:sp>
            <p:nvSpPr>
              <p:cNvPr id="21" name="AutoShape 17">
                <a:extLst>
                  <a:ext uri="{FF2B5EF4-FFF2-40B4-BE49-F238E27FC236}">
                    <a16:creationId xmlns="" xmlns:a16="http://schemas.microsoft.com/office/drawing/2014/main" id="{084D85C7-8D92-46BF-BE33-1EC56E23BF13}"/>
                  </a:ext>
                </a:extLst>
              </p:cNvPr>
              <p:cNvSpPr>
                <a:spLocks noChangeArrowheads="1"/>
              </p:cNvSpPr>
              <p:nvPr/>
            </p:nvSpPr>
            <p:spPr bwMode="invGray">
              <a:xfrm>
                <a:off x="479" y="2640"/>
                <a:ext cx="1264" cy="556"/>
              </a:xfrm>
              <a:prstGeom prst="chevron">
                <a:avLst>
                  <a:gd name="adj" fmla="val 36511"/>
                </a:avLst>
              </a:prstGeom>
              <a:gradFill rotWithShape="1">
                <a:gsLst>
                  <a:gs pos="0">
                    <a:srgbClr val="969696">
                      <a:gamma/>
                      <a:tint val="10196"/>
                      <a:invGamma/>
                    </a:srgbClr>
                  </a:gs>
                  <a:gs pos="50000">
                    <a:srgbClr val="969696"/>
                  </a:gs>
                  <a:gs pos="100000">
                    <a:srgbClr val="969696">
                      <a:gamma/>
                      <a:tint val="10196"/>
                      <a:invGamma/>
                    </a:srgbClr>
                  </a:gs>
                </a:gsLst>
                <a:lin ang="0" scaled="1"/>
              </a:gradFill>
              <a:ln w="12700" algn="ctr">
                <a:solidFill>
                  <a:srgbClr val="969696"/>
                </a:solidFill>
                <a:miter lim="800000"/>
                <a:headEnd/>
                <a:tailEnd/>
              </a:ln>
              <a:effectLst>
                <a:outerShdw dist="50800" dir="5400000" algn="ctr" rotWithShape="0">
                  <a:srgbClr val="DDDDDD">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sp>
            <p:nvSpPr>
              <p:cNvPr id="22" name="AutoShape 18">
                <a:extLst>
                  <a:ext uri="{FF2B5EF4-FFF2-40B4-BE49-F238E27FC236}">
                    <a16:creationId xmlns="" xmlns:a16="http://schemas.microsoft.com/office/drawing/2014/main" id="{B8B1BC3B-9353-4543-AEBF-35CF4F7AC130}"/>
                  </a:ext>
                </a:extLst>
              </p:cNvPr>
              <p:cNvSpPr>
                <a:spLocks noChangeArrowheads="1"/>
              </p:cNvSpPr>
              <p:nvPr/>
            </p:nvSpPr>
            <p:spPr bwMode="invGray">
              <a:xfrm>
                <a:off x="501" y="2655"/>
                <a:ext cx="1229" cy="528"/>
              </a:xfrm>
              <a:prstGeom prst="chevron">
                <a:avLst>
                  <a:gd name="adj" fmla="val 38600"/>
                </a:avLst>
              </a:prstGeom>
              <a:gradFill rotWithShape="1">
                <a:gsLst>
                  <a:gs pos="0">
                    <a:srgbClr val="969696">
                      <a:gamma/>
                      <a:tint val="50980"/>
                      <a:invGamma/>
                    </a:srgbClr>
                  </a:gs>
                  <a:gs pos="50000">
                    <a:srgbClr val="969696"/>
                  </a:gs>
                  <a:gs pos="100000">
                    <a:srgbClr val="969696">
                      <a:gamma/>
                      <a:tint val="50980"/>
                      <a:invGamma/>
                    </a:srgbClr>
                  </a:gs>
                </a:gsLst>
                <a:lin ang="5400000" scaled="1"/>
              </a:gradFill>
              <a:ln w="12700" algn="ctr">
                <a:solidFill>
                  <a:srgbClr val="969696"/>
                </a:solidFill>
                <a:miter lim="800000"/>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黑体" pitchFamily="49" charset="-122"/>
                  <a:cs typeface="Arial" pitchFamily="34" charset="0"/>
                </a:endParaRPr>
              </a:p>
            </p:txBody>
          </p:sp>
        </p:grpSp>
        <p:sp>
          <p:nvSpPr>
            <p:cNvPr id="14" name="Text Box 19">
              <a:extLst>
                <a:ext uri="{FF2B5EF4-FFF2-40B4-BE49-F238E27FC236}">
                  <a16:creationId xmlns="" xmlns:a16="http://schemas.microsoft.com/office/drawing/2014/main" id="{D243061C-90C4-4D21-AD1B-104ED1DB0369}"/>
                </a:ext>
              </a:extLst>
            </p:cNvPr>
            <p:cNvSpPr txBox="1">
              <a:spLocks noChangeArrowheads="1"/>
            </p:cNvSpPr>
            <p:nvPr/>
          </p:nvSpPr>
          <p:spPr bwMode="gray">
            <a:xfrm>
              <a:off x="1553994" y="4123886"/>
              <a:ext cx="2280502" cy="1061915"/>
            </a:xfrm>
            <a:prstGeom prst="rect">
              <a:avLst/>
            </a:prstGeom>
            <a:noFill/>
            <a:ln w="9525" algn="ctr">
              <a:noFill/>
              <a:miter lim="800000"/>
              <a:headEnd/>
              <a:tailEnd/>
            </a:ln>
          </p:spPr>
          <p:txBody>
            <a:bodyPr wrap="square">
              <a:spAutoFit/>
            </a:bodyPr>
            <a:lstStyle/>
            <a:p>
              <a:r>
                <a:rPr lang="en-US" altLang="zh-CN" sz="1600" dirty="0" smtClean="0">
                  <a:latin typeface="Arial" pitchFamily="34" charset="0"/>
                  <a:cs typeface="Arial" pitchFamily="34" charset="0"/>
                </a:rPr>
                <a:t>29 invention patents</a:t>
              </a:r>
              <a:endParaRPr lang="zh-CN" altLang="zh-CN" sz="1600" dirty="0" smtClean="0">
                <a:latin typeface="Arial" pitchFamily="34" charset="0"/>
                <a:cs typeface="Arial" pitchFamily="34" charset="0"/>
              </a:endParaRPr>
            </a:p>
            <a:p>
              <a:r>
                <a:rPr lang="en-US" altLang="zh-CN" sz="1600" dirty="0" smtClean="0">
                  <a:latin typeface="Arial" pitchFamily="34" charset="0"/>
                  <a:cs typeface="Arial" pitchFamily="34" charset="0"/>
                </a:rPr>
                <a:t>25 utility model patents</a:t>
              </a:r>
              <a:endParaRPr lang="zh-CN" altLang="zh-CN" sz="1600" dirty="0" smtClean="0">
                <a:latin typeface="Arial" pitchFamily="34" charset="0"/>
                <a:cs typeface="Arial" pitchFamily="34" charset="0"/>
              </a:endParaRPr>
            </a:p>
            <a:p>
              <a:r>
                <a:rPr lang="en-US" altLang="zh-CN" sz="1600" dirty="0" smtClean="0">
                  <a:latin typeface="Arial" pitchFamily="34" charset="0"/>
                  <a:cs typeface="Arial" pitchFamily="34" charset="0"/>
                </a:rPr>
                <a:t>6 national standards</a:t>
              </a:r>
              <a:endParaRPr lang="zh-CN" altLang="zh-CN" sz="1600" dirty="0">
                <a:latin typeface="Arial" pitchFamily="34" charset="0"/>
                <a:cs typeface="Arial" pitchFamily="34" charset="0"/>
              </a:endParaRPr>
            </a:p>
          </p:txBody>
        </p:sp>
        <p:sp>
          <p:nvSpPr>
            <p:cNvPr id="15" name="Text Box 20">
              <a:extLst>
                <a:ext uri="{FF2B5EF4-FFF2-40B4-BE49-F238E27FC236}">
                  <a16:creationId xmlns="" xmlns:a16="http://schemas.microsoft.com/office/drawing/2014/main" id="{1092DDB4-9ECA-4A27-AC64-334D041C43E4}"/>
                </a:ext>
              </a:extLst>
            </p:cNvPr>
            <p:cNvSpPr txBox="1">
              <a:spLocks noChangeArrowheads="1"/>
            </p:cNvSpPr>
            <p:nvPr/>
          </p:nvSpPr>
          <p:spPr bwMode="gray">
            <a:xfrm>
              <a:off x="3788108" y="4123886"/>
              <a:ext cx="1980343" cy="1061915"/>
            </a:xfrm>
            <a:prstGeom prst="rect">
              <a:avLst/>
            </a:prstGeom>
            <a:noFill/>
            <a:ln w="9525" algn="ctr">
              <a:noFill/>
              <a:miter lim="800000"/>
              <a:headEnd/>
              <a:tailEnd/>
            </a:ln>
          </p:spPr>
          <p:txBody>
            <a:bodyPr wrap="square">
              <a:spAutoFit/>
            </a:bodyPr>
            <a:lstStyle/>
            <a:p>
              <a:r>
                <a:rPr lang="en-US" altLang="zh-CN" sz="1600" dirty="0" smtClean="0">
                  <a:latin typeface="Arial" pitchFamily="34" charset="0"/>
                  <a:cs typeface="Arial" pitchFamily="34" charset="0"/>
                </a:rPr>
                <a:t>3 invention patents</a:t>
              </a:r>
              <a:endParaRPr lang="zh-CN" altLang="zh-CN" sz="1600" dirty="0" smtClean="0">
                <a:latin typeface="Arial" pitchFamily="34" charset="0"/>
                <a:cs typeface="Arial" pitchFamily="34" charset="0"/>
              </a:endParaRPr>
            </a:p>
            <a:p>
              <a:r>
                <a:rPr lang="en-US" altLang="zh-CN" sz="1600" dirty="0" smtClean="0">
                  <a:latin typeface="Arial" pitchFamily="34" charset="0"/>
                  <a:cs typeface="Arial" pitchFamily="34" charset="0"/>
                </a:rPr>
                <a:t>15 utility model patents</a:t>
              </a:r>
              <a:endParaRPr lang="zh-CN" altLang="zh-CN" sz="1600" dirty="0">
                <a:latin typeface="Arial" pitchFamily="34" charset="0"/>
                <a:cs typeface="Arial" pitchFamily="34" charset="0"/>
              </a:endParaRPr>
            </a:p>
          </p:txBody>
        </p:sp>
        <p:sp>
          <p:nvSpPr>
            <p:cNvPr id="16" name="Text Box 21">
              <a:extLst>
                <a:ext uri="{FF2B5EF4-FFF2-40B4-BE49-F238E27FC236}">
                  <a16:creationId xmlns="" xmlns:a16="http://schemas.microsoft.com/office/drawing/2014/main" id="{C3EE6473-AF1E-4BCC-9D12-D2598754450C}"/>
                </a:ext>
              </a:extLst>
            </p:cNvPr>
            <p:cNvSpPr txBox="1">
              <a:spLocks noChangeArrowheads="1"/>
            </p:cNvSpPr>
            <p:nvPr/>
          </p:nvSpPr>
          <p:spPr bwMode="gray">
            <a:xfrm>
              <a:off x="6094291" y="4089776"/>
              <a:ext cx="2283628" cy="1061915"/>
            </a:xfrm>
            <a:prstGeom prst="rect">
              <a:avLst/>
            </a:prstGeom>
            <a:noFill/>
            <a:ln w="9525" algn="ctr">
              <a:noFill/>
              <a:miter lim="800000"/>
              <a:headEnd/>
              <a:tailEnd/>
            </a:ln>
          </p:spPr>
          <p:txBody>
            <a:bodyPr wrap="square">
              <a:spAutoFit/>
            </a:bodyPr>
            <a:lstStyle/>
            <a:p>
              <a:r>
                <a:rPr lang="en-US" altLang="zh-CN" sz="1600" dirty="0" smtClean="0">
                  <a:latin typeface="Arial" pitchFamily="34" charset="0"/>
                  <a:cs typeface="Arial" pitchFamily="34" charset="0"/>
                </a:rPr>
                <a:t>25 invention patents</a:t>
              </a:r>
              <a:endParaRPr lang="zh-CN" altLang="zh-CN" sz="1600" dirty="0" smtClean="0">
                <a:latin typeface="Arial" pitchFamily="34" charset="0"/>
                <a:cs typeface="Arial" pitchFamily="34" charset="0"/>
              </a:endParaRPr>
            </a:p>
            <a:p>
              <a:r>
                <a:rPr lang="en-US" altLang="zh-CN" sz="1600" dirty="0" smtClean="0">
                  <a:latin typeface="Arial" pitchFamily="34" charset="0"/>
                  <a:cs typeface="Arial" pitchFamily="34" charset="0"/>
                </a:rPr>
                <a:t>6 utility model patents</a:t>
              </a:r>
              <a:endParaRPr lang="zh-CN" altLang="zh-CN" sz="1600" dirty="0" smtClean="0">
                <a:latin typeface="Arial" pitchFamily="34" charset="0"/>
                <a:cs typeface="Arial" pitchFamily="34" charset="0"/>
              </a:endParaRPr>
            </a:p>
            <a:p>
              <a:r>
                <a:rPr lang="en-US" altLang="zh-CN" sz="1600" dirty="0" smtClean="0">
                  <a:latin typeface="Arial" pitchFamily="34" charset="0"/>
                  <a:cs typeface="Arial" pitchFamily="34" charset="0"/>
                </a:rPr>
                <a:t>2 national standards</a:t>
              </a:r>
              <a:endParaRPr lang="zh-CN" altLang="zh-CN" sz="1600" dirty="0">
                <a:latin typeface="Arial" pitchFamily="34" charset="0"/>
                <a:cs typeface="Arial" pitchFamily="34" charset="0"/>
              </a:endParaRPr>
            </a:p>
          </p:txBody>
        </p:sp>
        <p:sp>
          <p:nvSpPr>
            <p:cNvPr id="17" name="Text Box 22">
              <a:extLst>
                <a:ext uri="{FF2B5EF4-FFF2-40B4-BE49-F238E27FC236}">
                  <a16:creationId xmlns="" xmlns:a16="http://schemas.microsoft.com/office/drawing/2014/main" id="{81DA44A0-6E68-426C-8735-FAB025A78313}"/>
                </a:ext>
              </a:extLst>
            </p:cNvPr>
            <p:cNvSpPr txBox="1">
              <a:spLocks noChangeArrowheads="1"/>
            </p:cNvSpPr>
            <p:nvPr/>
          </p:nvSpPr>
          <p:spPr bwMode="gray">
            <a:xfrm>
              <a:off x="8400474" y="4215902"/>
              <a:ext cx="3398026" cy="1061915"/>
            </a:xfrm>
            <a:prstGeom prst="rect">
              <a:avLst/>
            </a:prstGeom>
            <a:noFill/>
            <a:ln w="9525" algn="ctr">
              <a:noFill/>
              <a:miter lim="800000"/>
              <a:headEnd/>
              <a:tailEnd/>
            </a:ln>
          </p:spPr>
          <p:txBody>
            <a:bodyPr wrap="square">
              <a:spAutoFit/>
            </a:bodyPr>
            <a:lstStyle/>
            <a:p>
              <a:r>
                <a:rPr lang="en-US" altLang="zh-CN" sz="1600" b="1" dirty="0" smtClean="0">
                  <a:solidFill>
                    <a:srgbClr val="FF0000"/>
                  </a:solidFill>
                  <a:latin typeface="Arial" pitchFamily="34" charset="0"/>
                  <a:cs typeface="Arial" pitchFamily="34" charset="0"/>
                </a:rPr>
                <a:t>5 invention patents, 1 national standards, 2 industry standards and 1 group standard </a:t>
              </a:r>
              <a:endParaRPr lang="zh-CN" altLang="zh-CN" sz="1600" b="1" dirty="0">
                <a:solidFill>
                  <a:srgbClr val="FF0000"/>
                </a:solidFill>
                <a:latin typeface="Arial" pitchFamily="34" charset="0"/>
                <a:cs typeface="Arial" pitchFamily="34" charset="0"/>
              </a:endParaRPr>
            </a:p>
          </p:txBody>
        </p:sp>
        <p:sp>
          <p:nvSpPr>
            <p:cNvPr id="18" name="Text Box 25">
              <a:extLst>
                <a:ext uri="{FF2B5EF4-FFF2-40B4-BE49-F238E27FC236}">
                  <a16:creationId xmlns="" xmlns:a16="http://schemas.microsoft.com/office/drawing/2014/main" id="{5E8AC170-85EE-489A-B6E7-7897ADF27D07}"/>
                </a:ext>
              </a:extLst>
            </p:cNvPr>
            <p:cNvSpPr txBox="1">
              <a:spLocks noChangeArrowheads="1"/>
            </p:cNvSpPr>
            <p:nvPr/>
          </p:nvSpPr>
          <p:spPr bwMode="gray">
            <a:xfrm>
              <a:off x="4220518" y="3203708"/>
              <a:ext cx="1577975" cy="747273"/>
            </a:xfrm>
            <a:prstGeom prst="rect">
              <a:avLst/>
            </a:prstGeom>
            <a:noFill/>
            <a:ln w="9525" algn="ctr">
              <a:noFill/>
              <a:miter lim="800000"/>
              <a:headEnd/>
              <a:tailEnd/>
            </a:ln>
            <a:effectLst/>
          </p:spPr>
          <p:txBody>
            <a:bodyPr>
              <a:spAutoFit/>
            </a:bodyPr>
            <a:lstStyle/>
            <a:p>
              <a:pPr algn="ctr">
                <a:spcBef>
                  <a:spcPct val="50000"/>
                </a:spcBef>
                <a:defRPr/>
              </a:pPr>
              <a:r>
                <a:rPr lang="en-US" altLang="zh-CN" sz="1600" b="1" dirty="0" smtClean="0">
                  <a:latin typeface="Arial" pitchFamily="34" charset="0"/>
                  <a:ea typeface="黑体" pitchFamily="49" charset="-122"/>
                  <a:cs typeface="Arial" pitchFamily="34" charset="0"/>
                </a:rPr>
                <a:t>Product processing</a:t>
              </a:r>
              <a:endParaRPr lang="en-US" altLang="zh-CN" sz="1600" b="1" dirty="0">
                <a:latin typeface="Arial" pitchFamily="34" charset="0"/>
                <a:ea typeface="黑体" pitchFamily="49" charset="-122"/>
                <a:cs typeface="Arial" pitchFamily="34" charset="0"/>
              </a:endParaRPr>
            </a:p>
          </p:txBody>
        </p:sp>
        <p:sp>
          <p:nvSpPr>
            <p:cNvPr id="19" name="Text Box 26">
              <a:extLst>
                <a:ext uri="{FF2B5EF4-FFF2-40B4-BE49-F238E27FC236}">
                  <a16:creationId xmlns="" xmlns:a16="http://schemas.microsoft.com/office/drawing/2014/main" id="{CFF123DF-682F-4F3A-86AF-6DEC8797C0E3}"/>
                </a:ext>
              </a:extLst>
            </p:cNvPr>
            <p:cNvSpPr txBox="1">
              <a:spLocks noChangeArrowheads="1"/>
            </p:cNvSpPr>
            <p:nvPr/>
          </p:nvSpPr>
          <p:spPr bwMode="gray">
            <a:xfrm>
              <a:off x="6526701" y="3295724"/>
              <a:ext cx="1577975" cy="747273"/>
            </a:xfrm>
            <a:prstGeom prst="rect">
              <a:avLst/>
            </a:prstGeom>
            <a:noFill/>
            <a:ln w="9525" algn="ctr">
              <a:noFill/>
              <a:miter lim="800000"/>
              <a:headEnd/>
              <a:tailEnd/>
            </a:ln>
            <a:effectLst/>
          </p:spPr>
          <p:txBody>
            <a:bodyPr>
              <a:spAutoFit/>
            </a:bodyPr>
            <a:lstStyle/>
            <a:p>
              <a:pPr algn="ctr">
                <a:spcBef>
                  <a:spcPct val="50000"/>
                </a:spcBef>
                <a:defRPr/>
              </a:pPr>
              <a:r>
                <a:rPr lang="en-US" altLang="zh-CN" sz="1600" b="1" dirty="0" smtClean="0">
                  <a:latin typeface="Arial" pitchFamily="34" charset="0"/>
                  <a:ea typeface="黑体" pitchFamily="49" charset="-122"/>
                  <a:cs typeface="Arial" pitchFamily="34" charset="0"/>
                </a:rPr>
                <a:t>Surface protection</a:t>
              </a:r>
              <a:endParaRPr lang="en-US" altLang="zh-CN" sz="1600" b="1" dirty="0">
                <a:latin typeface="Arial" pitchFamily="34" charset="0"/>
                <a:ea typeface="黑体" pitchFamily="49" charset="-122"/>
                <a:cs typeface="Arial" pitchFamily="34" charset="0"/>
              </a:endParaRPr>
            </a:p>
          </p:txBody>
        </p:sp>
        <p:sp>
          <p:nvSpPr>
            <p:cNvPr id="20" name="Text Box 27">
              <a:extLst>
                <a:ext uri="{FF2B5EF4-FFF2-40B4-BE49-F238E27FC236}">
                  <a16:creationId xmlns="" xmlns:a16="http://schemas.microsoft.com/office/drawing/2014/main" id="{ABC4F4BE-BA35-44CE-B27D-FD625A59E949}"/>
                </a:ext>
              </a:extLst>
            </p:cNvPr>
            <p:cNvSpPr txBox="1">
              <a:spLocks noChangeArrowheads="1"/>
            </p:cNvSpPr>
            <p:nvPr/>
          </p:nvSpPr>
          <p:spPr bwMode="gray">
            <a:xfrm>
              <a:off x="8832883" y="3295724"/>
              <a:ext cx="1577975" cy="1061915"/>
            </a:xfrm>
            <a:prstGeom prst="rect">
              <a:avLst/>
            </a:prstGeom>
            <a:noFill/>
            <a:ln w="9525" algn="ctr">
              <a:noFill/>
              <a:miter lim="800000"/>
              <a:headEnd/>
              <a:tailEnd/>
            </a:ln>
            <a:effectLst/>
          </p:spPr>
          <p:txBody>
            <a:bodyPr>
              <a:spAutoFit/>
            </a:bodyPr>
            <a:lstStyle/>
            <a:p>
              <a:pPr algn="ctr">
                <a:spcBef>
                  <a:spcPct val="50000"/>
                </a:spcBef>
                <a:defRPr/>
              </a:pPr>
              <a:r>
                <a:rPr lang="en-US" altLang="zh-CN" sz="1600" b="1" dirty="0" smtClean="0">
                  <a:solidFill>
                    <a:srgbClr val="FF0000"/>
                  </a:solidFill>
                  <a:latin typeface="Arial" pitchFamily="34" charset="0"/>
                  <a:ea typeface="黑体" pitchFamily="49" charset="-122"/>
                  <a:cs typeface="Arial" pitchFamily="34" charset="0"/>
                </a:rPr>
                <a:t>Regenerative manufacturing</a:t>
              </a:r>
              <a:endParaRPr lang="en-US" altLang="zh-CN" sz="1600" b="1" dirty="0">
                <a:solidFill>
                  <a:srgbClr val="FF0000"/>
                </a:solidFill>
                <a:latin typeface="Arial" pitchFamily="34" charset="0"/>
                <a:ea typeface="黑体" pitchFamily="49" charset="-122"/>
                <a:cs typeface="Arial" pitchFamily="34" charset="0"/>
              </a:endParaRPr>
            </a:p>
          </p:txBody>
        </p:sp>
      </p:grpSp>
      <p:sp>
        <p:nvSpPr>
          <p:cNvPr id="2" name="标题 3">
            <a:extLst>
              <a:ext uri="{FF2B5EF4-FFF2-40B4-BE49-F238E27FC236}">
                <a16:creationId xmlns="" xmlns:a16="http://schemas.microsoft.com/office/drawing/2014/main" id="{5B1C02AF-3DB9-6443-69F5-B93F65F4AFAD}"/>
              </a:ext>
            </a:extLst>
          </p:cNvPr>
          <p:cNvSpPr>
            <a:spLocks noGrp="1"/>
          </p:cNvSpPr>
          <p:nvPr>
            <p:ph type="title"/>
          </p:nvPr>
        </p:nvSpPr>
        <p:spPr>
          <a:xfrm>
            <a:off x="627123" y="150817"/>
            <a:ext cx="10972800" cy="660420"/>
          </a:xfrm>
          <a:prstGeom prst="rect">
            <a:avLst/>
          </a:prstGeom>
        </p:spPr>
        <p:txBody>
          <a:bodyPr/>
          <a:lstStyle/>
          <a:p>
            <a:r>
              <a:rPr lang="en-US" altLang="zh-CN" sz="2000" dirty="0">
                <a:latin typeface="Arial" pitchFamily="34" charset="0"/>
                <a:cs typeface="Arial" pitchFamily="34" charset="0"/>
              </a:rPr>
              <a:t>4. </a:t>
            </a:r>
            <a:r>
              <a:rPr lang="en-US" altLang="zh-CN" sz="2000" dirty="0" smtClean="0">
                <a:latin typeface="Arial" pitchFamily="34" charset="0"/>
                <a:cs typeface="Arial" pitchFamily="34" charset="0"/>
              </a:rPr>
              <a:t>Balanced and cyclic utilization of rare earth resources in Earth-Panda</a:t>
            </a:r>
            <a:r>
              <a:rPr lang="zh-CN" altLang="zh-CN" sz="2800" dirty="0" smtClean="0">
                <a:latin typeface="Arial" pitchFamily="34" charset="0"/>
                <a:cs typeface="Arial" pitchFamily="34" charset="0"/>
              </a:rPr>
              <a:t/>
            </a:r>
            <a:br>
              <a:rPr lang="zh-CN" altLang="zh-CN" sz="2800" dirty="0" smtClean="0">
                <a:latin typeface="Arial" pitchFamily="34" charset="0"/>
                <a:cs typeface="Arial" pitchFamily="34" charset="0"/>
              </a:rPr>
            </a:br>
            <a:endParaRPr lang="zh-CN" altLang="en-US" sz="2800" dirty="0">
              <a:latin typeface="Arial" pitchFamily="34" charset="0"/>
              <a:cs typeface="Arial" pitchFamily="34" charset="0"/>
            </a:endParaRPr>
          </a:p>
        </p:txBody>
      </p:sp>
    </p:spTree>
    <p:extLst>
      <p:ext uri="{BB962C8B-B14F-4D97-AF65-F5344CB8AC3E}">
        <p14:creationId xmlns:p14="http://schemas.microsoft.com/office/powerpoint/2010/main" xmlns="" val="413464564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674812" y="2648124"/>
            <a:ext cx="10842376" cy="2869108"/>
          </a:xfrm>
        </p:spPr>
        <p:txBody>
          <a:bodyPr>
            <a:normAutofit fontScale="92500" lnSpcReduction="10000"/>
          </a:bodyPr>
          <a:lstStyle/>
          <a:p>
            <a:pPr marL="0" indent="0" algn="ctr">
              <a:buNone/>
            </a:pPr>
            <a:r>
              <a:rPr lang="en-US" altLang="zh-CN" sz="3600" b="1" dirty="0" smtClean="0">
                <a:latin typeface="Arial" pitchFamily="34" charset="0"/>
                <a:ea typeface="华文彩云" panose="02010800040101010101" pitchFamily="2" charset="-122"/>
                <a:cs typeface="Arial" pitchFamily="34" charset="0"/>
              </a:rPr>
              <a:t>My speech is over. Thank you!</a:t>
            </a:r>
            <a:endParaRPr lang="en-US" altLang="zh-CN" sz="3600" b="1" dirty="0">
              <a:latin typeface="Arial" pitchFamily="34" charset="0"/>
              <a:ea typeface="华文彩云" panose="02010800040101010101" pitchFamily="2" charset="-122"/>
              <a:cs typeface="Arial" pitchFamily="34" charset="0"/>
            </a:endParaRPr>
          </a:p>
          <a:p>
            <a:pPr marL="0" indent="0" algn="ctr">
              <a:buNone/>
            </a:pPr>
            <a:endParaRPr lang="en-US" altLang="zh-CN" sz="4000" b="1" spc="600" dirty="0">
              <a:latin typeface="Arial" pitchFamily="34" charset="0"/>
              <a:ea typeface="微软雅黑" panose="020B0503020204020204" pitchFamily="34" charset="-122"/>
              <a:cs typeface="Arial" pitchFamily="34" charset="0"/>
            </a:endParaRPr>
          </a:p>
          <a:p>
            <a:pPr marL="0" indent="0" algn="ctr">
              <a:buNone/>
            </a:pPr>
            <a:r>
              <a:rPr lang="en-US" altLang="zh-CN" sz="3600" b="1" dirty="0" smtClean="0">
                <a:solidFill>
                  <a:srgbClr val="FF0000"/>
                </a:solidFill>
                <a:latin typeface="Arial" pitchFamily="34" charset="0"/>
                <a:ea typeface="华文彩云" panose="02010800040101010101" pitchFamily="2" charset="-122"/>
                <a:cs typeface="Arial" pitchFamily="34" charset="0"/>
              </a:rPr>
              <a:t>Comprehensively improving resource utilization efficiency and constructing a resource cyclic utilization system</a:t>
            </a:r>
          </a:p>
        </p:txBody>
      </p:sp>
    </p:spTree>
    <p:extLst>
      <p:ext uri="{BB962C8B-B14F-4D97-AF65-F5344CB8AC3E}">
        <p14:creationId xmlns:p14="http://schemas.microsoft.com/office/powerpoint/2010/main" xmlns="" val="34360103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MLI" val="1"/>
  <p:tag name="SHAPESETGROUPCLASSNAME" val="ShapeSetGroup"/>
  <p:tag name="SHAPESETCLASSNAME" val="Slide"/>
  <p:tag name="COLORSETGROUPCLASSNAME" val="ColorSetGroup3"/>
  <p:tag name="FONTSETGROUPCLASSNAME" val="FontSetGroup1"/>
  <p:tag name="SHAPECLASSNAME" val="GrauerBalkenOben"/>
  <p:tag name="SHAPECLASSFILE" val="BGBalken_Oben.gif"/>
  <p:tag name="SHAPECLASSPROTECTIONTYPE" val="15"/>
</p:tagLst>
</file>

<file path=ppt/tags/tag2.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MLI" val="1"/>
  <p:tag name="SHAPESETGROUPCLASSNAME" val="ShapeSetGroup"/>
  <p:tag name="SHAPESETCLASSNAME" val="Slide"/>
  <p:tag name="COLORSETGROUPCLASSNAME" val="ColorSetGroup3"/>
  <p:tag name="FONTSETGROUPCLASSNAME" val="FontSetGroup1"/>
  <p:tag name="SHAPECLASSNAME" val="BlauerBalkenUnten"/>
  <p:tag name="SHAPECLASSFILE" val="BGBalken_unten.bmp"/>
  <p:tag name="SHAPECLASSPROTECTIONTYPE" val="15"/>
</p:tagLst>
</file>

<file path=ppt/tags/tag3.xml><?xml version="1.0" encoding="utf-8"?>
<p:tagLst xmlns:a="http://schemas.openxmlformats.org/drawingml/2006/main" xmlns:r="http://schemas.openxmlformats.org/officeDocument/2006/relationships" xmlns:p="http://schemas.openxmlformats.org/presentationml/2006/main">
  <p:tag name="FONT" val="FontSmallLeft"/>
  <p:tag name="FONTSETCLASSNAME" val="FontSet1"/>
  <p:tag name="COLORS" val="-2;-2;-2;-2;NavBarFontColor;-2"/>
  <p:tag name="COLORSETCLASSNAME" val="ColorSet1"/>
  <p:tag name="SCRIPT" val="1"/>
  <p:tag name="FIELDS" val="DEPARTMENT;AUTHOR;DATE;"/>
  <p:tag name="MLI" val="1"/>
  <p:tag name="SHAPESETGROUPCLASSNAME" val="ShapeSetGroup"/>
  <p:tag name="SHAPESETCLASSNAME" val="Slide"/>
  <p:tag name="COLORSETGROUPCLASSNAME" val="ColorSetGroup3"/>
  <p:tag name="FONTSETGROUPCLASSNAME" val="FontSetGroup1"/>
  <p:tag name="SHAPECLASSNAME" val="Footer"/>
  <p:tag name="SHAPECLASSPROTECTIONTYPE" val="32"/>
</p:tagLst>
</file>

<file path=ppt/tags/tag4.xml><?xml version="1.0" encoding="utf-8"?>
<p:tagLst xmlns:a="http://schemas.openxmlformats.org/drawingml/2006/main" xmlns:r="http://schemas.openxmlformats.org/officeDocument/2006/relationships" xmlns:p="http://schemas.openxmlformats.org/presentationml/2006/main">
  <p:tag name="COLORS" val="-2;-2;MHLColor3;-2;-2;-2"/>
  <p:tag name="COLORSETCLASSNAME" val="ColorSet1"/>
  <p:tag name="MLI" val="1"/>
  <p:tag name="SHAPESETGROUPCLASSNAME" val="ShapeSetGroup"/>
  <p:tag name="SHAPESETCLASSNAME" val="Slide"/>
  <p:tag name="COLORSETGROUPCLASSNAME" val="ColorSetGroup3"/>
  <p:tag name="FONTSETGROUPCLASSNAME" val="FontSetGroup1"/>
  <p:tag name="SHAPECLASSNAME" val="LineFusszeile"/>
  <p:tag name="SHAPECLASSPROTECTIONTYPE" val="15"/>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 name="KSO_WM_UNIT_TABLE_BEAUTIFY" val="smartTable{060e3a38-55a5-4458-8bf0-3c1527230bd5}"/>
  <p:tag name="TABLE_ENDDRAG_ORIGIN_RECT" val="859*304"/>
  <p:tag name="TABLE_ENDDRAG_RECT" val="34*87*859*304"/>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 name="KSO_WM_UNIT_TABLE_BEAUTIFY" val="smartTable{0dccf6ae-8ce7-451c-8908-2e6f946d7aa9}"/>
  <p:tag name="TABLE_ENDDRAG_ORIGIN_RECT" val="382*358"/>
  <p:tag name="TABLE_ENDDRAG_RECT" val="57*128*382*358"/>
</p:tagLst>
</file>

<file path=ppt/theme/theme1.xml><?xml version="1.0" encoding="utf-8"?>
<a:theme xmlns:a="http://schemas.openxmlformats.org/drawingml/2006/main" name="稀土永磁材料国家重点实验室介绍-20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accent1"/>
          </a:solidFill>
        </a:ln>
      </a:spPr>
      <a:bodyPr spcFirstLastPara="0" vert="horz" wrap="square" lIns="106680" tIns="106680" rIns="106680" bIns="106680" numCol="1" spcCol="1270" rtlCol="0" anchor="ctr" anchorCtr="0">
        <a:noAutofit/>
      </a:bodyPr>
      <a:lstStyle>
        <a:defPPr algn="ctr" defTabSz="1244600">
          <a:lnSpc>
            <a:spcPct val="90000"/>
          </a:lnSpc>
          <a:spcBef>
            <a:spcPct val="0"/>
          </a:spcBef>
          <a:spcAft>
            <a:spcPct val="35000"/>
          </a:spcAft>
          <a:defRPr sz="2000" kern="1200" dirty="0" smtClean="0">
            <a:latin typeface="黑体" pitchFamily="49" charset="-122"/>
            <a:ea typeface="黑体" pitchFamily="49" charset="-122"/>
          </a:defRPr>
        </a:defPPr>
      </a:lstStyle>
      <a:style>
        <a:lnRef idx="0">
          <a:scrgbClr r="0" g="0" b="0"/>
        </a:lnRef>
        <a:fillRef idx="0">
          <a:scrgbClr r="0" g="0" b="0"/>
        </a:fillRef>
        <a:effectRef idx="0">
          <a:scrgbClr r="0" g="0" b="0"/>
        </a:effectRef>
        <a:fontRef idx="minor">
          <a:schemeClr val="tx1">
            <a:hueOff val="0"/>
            <a:satOff val="0"/>
            <a:lumOff val="0"/>
            <a:alphaOff val="0"/>
          </a:schemeClr>
        </a:fontRef>
      </a: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defRPr sz="2000" b="0" i="0" dirty="0" smtClean="0">
            <a:solidFill>
              <a:srgbClr val="262626"/>
            </a:solidFill>
            <a:effectLst/>
            <a:latin typeface="Microsoft YaHei" panose="020B0503020204020204" pitchFamily="34" charset="-122"/>
            <a:ea typeface="Microsoft YaHei" panose="020B0503020204020204" pitchFamily="34" charset="-122"/>
          </a:defRPr>
        </a:defPPr>
      </a:lstStyle>
    </a:txDef>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稀土永磁材料国家重点实验室介绍-2020.10</Template>
  <TotalTime>15439</TotalTime>
  <Words>3874</Words>
  <Application>Microsoft Office PowerPoint</Application>
  <PresentationFormat>自定义</PresentationFormat>
  <Paragraphs>407</Paragraphs>
  <Slides>37</Slides>
  <Notes>3</Notes>
  <HiddenSlides>0</HiddenSlides>
  <MMClips>0</MMClips>
  <ScaleCrop>false</ScaleCrop>
  <HeadingPairs>
    <vt:vector size="6" baseType="variant">
      <vt:variant>
        <vt:lpstr>主题</vt:lpstr>
      </vt:variant>
      <vt:variant>
        <vt:i4>2</vt:i4>
      </vt:variant>
      <vt:variant>
        <vt:lpstr>嵌入 OLE 服务器</vt:lpstr>
      </vt:variant>
      <vt:variant>
        <vt:i4>1</vt:i4>
      </vt:variant>
      <vt:variant>
        <vt:lpstr>幻灯片标题</vt:lpstr>
      </vt:variant>
      <vt:variant>
        <vt:i4>37</vt:i4>
      </vt:variant>
    </vt:vector>
  </HeadingPairs>
  <TitlesOfParts>
    <vt:vector size="40" baseType="lpstr">
      <vt:lpstr>稀土永磁材料国家重点实验室介绍-2020.10</vt:lpstr>
      <vt:lpstr>自定义设计方案</vt:lpstr>
      <vt:lpstr>BMP 图像</vt:lpstr>
      <vt:lpstr>   Status quo and Prospect for Balanced and Cyclic Utilization Technology of Rare Earth Resources in Rare Earth Permanent Magnet Industry  Comprehensively improving resource utilization efficiency and constructing a resource cyclic utilization system </vt:lpstr>
      <vt:lpstr>幻灯片 1</vt:lpstr>
      <vt:lpstr>幻灯片 2</vt:lpstr>
      <vt:lpstr>1. Technology background </vt:lpstr>
      <vt:lpstr>1. Technology background</vt:lpstr>
      <vt:lpstr>1. Technology background</vt:lpstr>
      <vt:lpstr>1. Technology background</vt:lpstr>
      <vt:lpstr>1. Technology background</vt:lpstr>
      <vt:lpstr>1. Technology background</vt:lpstr>
      <vt:lpstr>1. Technology background</vt:lpstr>
      <vt:lpstr>1. Technology background</vt:lpstr>
      <vt:lpstr>幻灯片 11</vt:lpstr>
      <vt:lpstr>2. Technology status quo—Overview  </vt:lpstr>
      <vt:lpstr>2. Technology status quo—efficiency improvement technology for heavy rare earth </vt:lpstr>
      <vt:lpstr>2. Technology status quo—efficiency improvement technology for heavy rare earth</vt:lpstr>
      <vt:lpstr>2. Technology status quo—efficiency improvement technology for heavy rare earth</vt:lpstr>
      <vt:lpstr>2. Technology status quo—efficiency improvement technology for heavy rare earth</vt:lpstr>
      <vt:lpstr>2. Technology status quo—efficiency improvement technology for heavy rare earth</vt:lpstr>
      <vt:lpstr>2. Technology status quo—efficiency improvement technology for heavy rare earth</vt:lpstr>
      <vt:lpstr>2. Technology status quo—efficiency improvement technology for heavy rare earth</vt:lpstr>
      <vt:lpstr>2. Technology status quo-—preparation technology of high abundance rare earth magnets </vt:lpstr>
      <vt:lpstr>2. Technology status quo-—preparation technology of high abundance rare earth magnets </vt:lpstr>
      <vt:lpstr>2. Technology status quo-—preparation technology of high abundance rare earth magnets</vt:lpstr>
      <vt:lpstr>2. Technology status quo—preparation technology of high performance regenerated magnet</vt:lpstr>
      <vt:lpstr>2. Technology status quo—preparation technology of high performance regenerated magnet</vt:lpstr>
      <vt:lpstr>2. Technology status quo—preparation technology of high performance regenerated magnet</vt:lpstr>
      <vt:lpstr>2. Technology status quo—preparation technology of high performance regenerated magnet</vt:lpstr>
      <vt:lpstr>幻灯片 27</vt:lpstr>
      <vt:lpstr>3. Future development</vt:lpstr>
      <vt:lpstr>3. Future development</vt:lpstr>
      <vt:lpstr>3. Future development</vt:lpstr>
      <vt:lpstr>3. Future development</vt:lpstr>
      <vt:lpstr>幻灯片 32</vt:lpstr>
      <vt:lpstr>4. Balanced and cyclic utilization of rare earth resources in Earth-Panda </vt:lpstr>
      <vt:lpstr>4. Balanced and cyclic utilization of rare earth resources in Earth-Panda </vt:lpstr>
      <vt:lpstr>4. Balanced and cyclic utilization of rare earth resources in Earth-Panda </vt:lpstr>
      <vt:lpstr>幻灯片 36</vt:lpstr>
    </vt:vector>
  </TitlesOfParts>
  <Company>EP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yrg</dc:creator>
  <cp:lastModifiedBy>Wayne</cp:lastModifiedBy>
  <cp:revision>1369</cp:revision>
  <cp:lastPrinted>2015-10-31T00:41:32Z</cp:lastPrinted>
  <dcterms:created xsi:type="dcterms:W3CDTF">2015-05-26T02:05:10Z</dcterms:created>
  <dcterms:modified xsi:type="dcterms:W3CDTF">2023-05-06T09:10:44Z</dcterms:modified>
</cp:coreProperties>
</file>